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4"/>
      <p:bold r:id="rId5"/>
      <p:italic r:id="rId6"/>
      <p:boldItalic r:id="rId7"/>
    </p:embeddedFont>
    <p:embeddedFont>
      <p:font typeface="Open Sans Medium" panose="020B0604020202020204" charset="0"/>
      <p:regular r:id="rId8"/>
      <p:bold r:id="rId9"/>
      <p:italic r:id="rId10"/>
      <p:boldItalic r:id="rId11"/>
    </p:embeddedFont>
    <p:embeddedFont>
      <p:font typeface="Open Sans SemiBold" panose="020B0706030804020204" pitchFamily="34" charset="0"/>
      <p:regular r:id="rId12"/>
      <p:bold r:id="rId13"/>
      <p:italic r:id="rId14"/>
      <p:boldItalic r:id="rId15"/>
    </p:embeddedFont>
    <p:embeddedFont>
      <p:font typeface="Poppins Medium" panose="00000600000000000000" pitchFamily="50" charset="0"/>
      <p:regular r:id="rId16"/>
      <p:bold r:id="rId17"/>
      <p:italic r:id="rId18"/>
      <p:boldItalic r:id="rId19"/>
    </p:embeddedFont>
    <p:embeddedFont>
      <p:font typeface="Poppins SemiBold" panose="00000700000000000000" pitchFamily="50" charset="0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René Sluik" initials="" lastIdx="1" clrIdx="0"/>
  <p:cmAuthor id="1" name="Jordan Ashley Wright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10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26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21" Type="http://schemas.openxmlformats.org/officeDocument/2006/relationships/font" Target="fonts/font18.fntdata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24" Type="http://schemas.openxmlformats.org/officeDocument/2006/relationships/commentAuthors" Target="commentAuthors.xml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font" Target="fonts/font20.fntdata"/><Relationship Id="rId28" Type="http://schemas.openxmlformats.org/officeDocument/2006/relationships/tableStyles" Target="tableStyles.xml"/><Relationship Id="rId10" Type="http://schemas.openxmlformats.org/officeDocument/2006/relationships/font" Target="fonts/font7.fntdata"/><Relationship Id="rId19" Type="http://schemas.openxmlformats.org/officeDocument/2006/relationships/font" Target="fonts/font16.fntdata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font" Target="fonts/font19.fntdata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009faa2ac9_0_12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g3009faa2ac9_0_12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>
            <a:off x="450850" y="1962340"/>
            <a:ext cx="8646900" cy="6978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/>
          <p:nvPr/>
        </p:nvSpPr>
        <p:spPr>
          <a:xfrm>
            <a:off x="450725" y="2707940"/>
            <a:ext cx="8646900" cy="390600"/>
          </a:xfrm>
          <a:prstGeom prst="rect">
            <a:avLst/>
          </a:prstGeom>
          <a:solidFill>
            <a:srgbClr val="FF3399">
              <a:alpha val="2595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" name="Google Shape;56;p13"/>
          <p:cNvSpPr/>
          <p:nvPr/>
        </p:nvSpPr>
        <p:spPr>
          <a:xfrm>
            <a:off x="450725" y="3146090"/>
            <a:ext cx="8646900" cy="941700"/>
          </a:xfrm>
          <a:prstGeom prst="rect">
            <a:avLst/>
          </a:prstGeom>
          <a:solidFill>
            <a:srgbClr val="00BB62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13"/>
          <p:cNvSpPr/>
          <p:nvPr/>
        </p:nvSpPr>
        <p:spPr>
          <a:xfrm>
            <a:off x="450725" y="4135290"/>
            <a:ext cx="8646900" cy="552300"/>
          </a:xfrm>
          <a:prstGeom prst="rect">
            <a:avLst/>
          </a:prstGeom>
          <a:solidFill>
            <a:srgbClr val="866DF9">
              <a:alpha val="949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8" name="Google Shape;58;p13"/>
          <p:cNvCxnSpPr/>
          <p:nvPr/>
        </p:nvCxnSpPr>
        <p:spPr>
          <a:xfrm>
            <a:off x="1973251" y="1283038"/>
            <a:ext cx="0" cy="3363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9" name="Google Shape;59;p13"/>
          <p:cNvCxnSpPr/>
          <p:nvPr/>
        </p:nvCxnSpPr>
        <p:spPr>
          <a:xfrm>
            <a:off x="2893925" y="962681"/>
            <a:ext cx="0" cy="6567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0" name="Google Shape;60;p13"/>
          <p:cNvCxnSpPr/>
          <p:nvPr/>
        </p:nvCxnSpPr>
        <p:spPr>
          <a:xfrm>
            <a:off x="3124094" y="1292563"/>
            <a:ext cx="0" cy="3270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1" name="Google Shape;61;p13"/>
          <p:cNvCxnSpPr/>
          <p:nvPr/>
        </p:nvCxnSpPr>
        <p:spPr>
          <a:xfrm>
            <a:off x="5237461" y="1292563"/>
            <a:ext cx="0" cy="3270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2" name="Google Shape;62;p13"/>
          <p:cNvCxnSpPr/>
          <p:nvPr/>
        </p:nvCxnSpPr>
        <p:spPr>
          <a:xfrm>
            <a:off x="7183433" y="962681"/>
            <a:ext cx="0" cy="6567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63" name="Google Shape;63;p13"/>
          <p:cNvCxnSpPr/>
          <p:nvPr/>
        </p:nvCxnSpPr>
        <p:spPr>
          <a:xfrm>
            <a:off x="7580998" y="1292563"/>
            <a:ext cx="0" cy="327000"/>
          </a:xfrm>
          <a:prstGeom prst="straightConnector1">
            <a:avLst/>
          </a:prstGeom>
          <a:noFill/>
          <a:ln w="9525" cap="flat" cmpd="sng">
            <a:solidFill>
              <a:srgbClr val="BDC8D4">
                <a:alpha val="498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4" name="Google Shape;64;p13"/>
          <p:cNvSpPr/>
          <p:nvPr/>
        </p:nvSpPr>
        <p:spPr>
          <a:xfrm>
            <a:off x="1455999" y="1619428"/>
            <a:ext cx="7646400" cy="190500"/>
          </a:xfrm>
          <a:prstGeom prst="roundRect">
            <a:avLst>
              <a:gd name="adj" fmla="val 16667"/>
            </a:avLst>
          </a:prstGeom>
          <a:solidFill>
            <a:srgbClr val="5A607C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13"/>
          <p:cNvSpPr/>
          <p:nvPr/>
        </p:nvSpPr>
        <p:spPr>
          <a:xfrm>
            <a:off x="8350" y="1962340"/>
            <a:ext cx="428700" cy="697800"/>
          </a:xfrm>
          <a:prstGeom prst="rect">
            <a:avLst/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8350" y="2707951"/>
            <a:ext cx="428700" cy="390600"/>
          </a:xfrm>
          <a:prstGeom prst="rect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13"/>
          <p:cNvSpPr/>
          <p:nvPr/>
        </p:nvSpPr>
        <p:spPr>
          <a:xfrm>
            <a:off x="8350" y="3146097"/>
            <a:ext cx="428700" cy="941700"/>
          </a:xfrm>
          <a:prstGeom prst="rect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" name="Google Shape;68;p13"/>
          <p:cNvSpPr/>
          <p:nvPr/>
        </p:nvSpPr>
        <p:spPr>
          <a:xfrm>
            <a:off x="8350" y="4135291"/>
            <a:ext cx="428700" cy="552300"/>
          </a:xfrm>
          <a:prstGeom prst="rect">
            <a:avLst/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9" name="Google Shape;69;p13"/>
          <p:cNvCxnSpPr/>
          <p:nvPr/>
        </p:nvCxnSpPr>
        <p:spPr>
          <a:xfrm>
            <a:off x="2104656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0" name="Google Shape;70;p13"/>
          <p:cNvCxnSpPr/>
          <p:nvPr/>
        </p:nvCxnSpPr>
        <p:spPr>
          <a:xfrm>
            <a:off x="2690540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1" name="Google Shape;71;p13"/>
          <p:cNvCxnSpPr/>
          <p:nvPr/>
        </p:nvCxnSpPr>
        <p:spPr>
          <a:xfrm>
            <a:off x="3339197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2" name="Google Shape;72;p13"/>
          <p:cNvCxnSpPr/>
          <p:nvPr/>
        </p:nvCxnSpPr>
        <p:spPr>
          <a:xfrm>
            <a:off x="3966930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3" name="Google Shape;73;p13"/>
          <p:cNvCxnSpPr/>
          <p:nvPr/>
        </p:nvCxnSpPr>
        <p:spPr>
          <a:xfrm>
            <a:off x="4615587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4" name="Google Shape;74;p13"/>
          <p:cNvCxnSpPr/>
          <p:nvPr/>
        </p:nvCxnSpPr>
        <p:spPr>
          <a:xfrm>
            <a:off x="5243320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5" name="Google Shape;75;p13"/>
          <p:cNvCxnSpPr/>
          <p:nvPr/>
        </p:nvCxnSpPr>
        <p:spPr>
          <a:xfrm>
            <a:off x="5891978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6" name="Google Shape;76;p13"/>
          <p:cNvCxnSpPr/>
          <p:nvPr/>
        </p:nvCxnSpPr>
        <p:spPr>
          <a:xfrm>
            <a:off x="6540635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7" name="Google Shape;77;p13"/>
          <p:cNvCxnSpPr/>
          <p:nvPr/>
        </p:nvCxnSpPr>
        <p:spPr>
          <a:xfrm>
            <a:off x="7168368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8" name="Google Shape;78;p13"/>
          <p:cNvCxnSpPr/>
          <p:nvPr/>
        </p:nvCxnSpPr>
        <p:spPr>
          <a:xfrm>
            <a:off x="7817025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9" name="Google Shape;79;p13"/>
          <p:cNvCxnSpPr/>
          <p:nvPr/>
        </p:nvCxnSpPr>
        <p:spPr>
          <a:xfrm>
            <a:off x="8444758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0" name="Google Shape;80;p13"/>
          <p:cNvSpPr/>
          <p:nvPr/>
        </p:nvSpPr>
        <p:spPr>
          <a:xfrm>
            <a:off x="1455999" y="1990902"/>
            <a:ext cx="11451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13"/>
          <p:cNvSpPr/>
          <p:nvPr/>
        </p:nvSpPr>
        <p:spPr>
          <a:xfrm>
            <a:off x="2104656" y="2147366"/>
            <a:ext cx="7293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" name="Google Shape;82;p13"/>
          <p:cNvSpPr/>
          <p:nvPr/>
        </p:nvSpPr>
        <p:spPr>
          <a:xfrm>
            <a:off x="2690541" y="2322879"/>
            <a:ext cx="16071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" name="Google Shape;83;p13"/>
          <p:cNvSpPr/>
          <p:nvPr/>
        </p:nvSpPr>
        <p:spPr>
          <a:xfrm>
            <a:off x="4301722" y="2501123"/>
            <a:ext cx="1357500" cy="127800"/>
          </a:xfrm>
          <a:prstGeom prst="roundRect">
            <a:avLst>
              <a:gd name="adj" fmla="val 16667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4" name="Google Shape;84;p13"/>
          <p:cNvSpPr/>
          <p:nvPr/>
        </p:nvSpPr>
        <p:spPr>
          <a:xfrm>
            <a:off x="4176175" y="2917491"/>
            <a:ext cx="10620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3"/>
          <p:cNvSpPr/>
          <p:nvPr/>
        </p:nvSpPr>
        <p:spPr>
          <a:xfrm>
            <a:off x="5222396" y="2917491"/>
            <a:ext cx="10161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13"/>
          <p:cNvSpPr/>
          <p:nvPr/>
        </p:nvSpPr>
        <p:spPr>
          <a:xfrm>
            <a:off x="6247694" y="2917491"/>
            <a:ext cx="9975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3"/>
          <p:cNvSpPr/>
          <p:nvPr/>
        </p:nvSpPr>
        <p:spPr>
          <a:xfrm>
            <a:off x="3339197" y="3174665"/>
            <a:ext cx="895800" cy="127800"/>
          </a:xfrm>
          <a:prstGeom prst="homePlate">
            <a:avLst>
              <a:gd name="adj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3"/>
          <p:cNvSpPr/>
          <p:nvPr/>
        </p:nvSpPr>
        <p:spPr>
          <a:xfrm>
            <a:off x="2690541" y="3174665"/>
            <a:ext cx="665100" cy="127800"/>
          </a:xfrm>
          <a:prstGeom prst="roundRect">
            <a:avLst>
              <a:gd name="adj" fmla="val 16667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" name="Google Shape;89;p13"/>
          <p:cNvSpPr/>
          <p:nvPr/>
        </p:nvSpPr>
        <p:spPr>
          <a:xfrm>
            <a:off x="3339197" y="3350179"/>
            <a:ext cx="42666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" name="Google Shape;90;p13"/>
          <p:cNvSpPr/>
          <p:nvPr/>
        </p:nvSpPr>
        <p:spPr>
          <a:xfrm>
            <a:off x="6310467" y="3550203"/>
            <a:ext cx="1292700" cy="152400"/>
          </a:xfrm>
          <a:prstGeom prst="leftRightArrow">
            <a:avLst>
              <a:gd name="adj1" fmla="val 75000"/>
              <a:gd name="adj2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3"/>
          <p:cNvSpPr/>
          <p:nvPr/>
        </p:nvSpPr>
        <p:spPr>
          <a:xfrm>
            <a:off x="7817026" y="3931202"/>
            <a:ext cx="1080600" cy="127800"/>
          </a:xfrm>
          <a:prstGeom prst="homePlate">
            <a:avLst>
              <a:gd name="adj" fmla="val 5000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13"/>
          <p:cNvSpPr/>
          <p:nvPr/>
        </p:nvSpPr>
        <p:spPr>
          <a:xfrm>
            <a:off x="1455999" y="1771828"/>
            <a:ext cx="6086100" cy="38100"/>
          </a:xfrm>
          <a:prstGeom prst="roundRect">
            <a:avLst>
              <a:gd name="adj" fmla="val 16667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3"/>
          <p:cNvSpPr/>
          <p:nvPr/>
        </p:nvSpPr>
        <p:spPr>
          <a:xfrm>
            <a:off x="5847017" y="2498392"/>
            <a:ext cx="110700" cy="1335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"/>
          <p:cNvSpPr/>
          <p:nvPr/>
        </p:nvSpPr>
        <p:spPr>
          <a:xfrm>
            <a:off x="2917596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FFA72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" name="Google Shape;95;p13"/>
          <p:cNvSpPr/>
          <p:nvPr/>
        </p:nvSpPr>
        <p:spPr>
          <a:xfrm>
            <a:off x="4193986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3"/>
          <p:cNvSpPr/>
          <p:nvPr/>
        </p:nvSpPr>
        <p:spPr>
          <a:xfrm>
            <a:off x="5093737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6244580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13"/>
          <p:cNvSpPr/>
          <p:nvPr/>
        </p:nvSpPr>
        <p:spPr>
          <a:xfrm>
            <a:off x="7144331" y="2736517"/>
            <a:ext cx="110700" cy="133500"/>
          </a:xfrm>
          <a:prstGeom prst="diamond">
            <a:avLst/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" name="Google Shape;99;p13"/>
          <p:cNvSpPr/>
          <p:nvPr/>
        </p:nvSpPr>
        <p:spPr>
          <a:xfrm>
            <a:off x="7500046" y="3750228"/>
            <a:ext cx="110700" cy="133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13"/>
          <p:cNvSpPr/>
          <p:nvPr/>
        </p:nvSpPr>
        <p:spPr>
          <a:xfrm>
            <a:off x="6328278" y="3750228"/>
            <a:ext cx="110700" cy="133500"/>
          </a:xfrm>
          <a:prstGeom prst="diamond">
            <a:avLst/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13"/>
          <p:cNvSpPr/>
          <p:nvPr/>
        </p:nvSpPr>
        <p:spPr>
          <a:xfrm>
            <a:off x="5249188" y="4344840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13"/>
          <p:cNvSpPr txBox="1"/>
          <p:nvPr/>
        </p:nvSpPr>
        <p:spPr>
          <a:xfrm>
            <a:off x="8350" y="2257343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Plan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3" name="Google Shape;103;p13"/>
          <p:cNvSpPr txBox="1"/>
          <p:nvPr/>
        </p:nvSpPr>
        <p:spPr>
          <a:xfrm>
            <a:off x="8350" y="2849221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Test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4" name="Google Shape;104;p13"/>
          <p:cNvSpPr txBox="1"/>
          <p:nvPr/>
        </p:nvSpPr>
        <p:spPr>
          <a:xfrm>
            <a:off x="8350" y="3562891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Develop</a:t>
            </a:r>
            <a:endParaRPr sz="1100">
              <a:solidFill>
                <a:schemeClr val="lt1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5" name="Google Shape;105;p13"/>
          <p:cNvSpPr txBox="1"/>
          <p:nvPr/>
        </p:nvSpPr>
        <p:spPr>
          <a:xfrm>
            <a:off x="8350" y="4357524"/>
            <a:ext cx="428700" cy="1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rgbClr val="F0F3FF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Launch</a:t>
            </a:r>
            <a:endParaRPr sz="1100">
              <a:solidFill>
                <a:srgbClr val="F0F3FF"/>
              </a:solidFill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6" name="Google Shape;106;p13"/>
          <p:cNvSpPr txBox="1"/>
          <p:nvPr/>
        </p:nvSpPr>
        <p:spPr>
          <a:xfrm>
            <a:off x="1502177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Jan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7" name="Google Shape;107;p13"/>
          <p:cNvSpPr txBox="1"/>
          <p:nvPr/>
        </p:nvSpPr>
        <p:spPr>
          <a:xfrm>
            <a:off x="2150816" y="1648015"/>
            <a:ext cx="4158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Feb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8" name="Google Shape;108;p13"/>
          <p:cNvSpPr txBox="1"/>
          <p:nvPr/>
        </p:nvSpPr>
        <p:spPr>
          <a:xfrm>
            <a:off x="2736735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Mar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09" name="Google Shape;109;p13"/>
          <p:cNvSpPr txBox="1"/>
          <p:nvPr/>
        </p:nvSpPr>
        <p:spPr>
          <a:xfrm>
            <a:off x="3385380" y="1648015"/>
            <a:ext cx="4710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Apr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0" name="Google Shape;110;p13"/>
          <p:cNvSpPr txBox="1"/>
          <p:nvPr/>
        </p:nvSpPr>
        <p:spPr>
          <a:xfrm>
            <a:off x="4013094" y="1648015"/>
            <a:ext cx="4158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May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1" name="Google Shape;111;p13"/>
          <p:cNvSpPr txBox="1"/>
          <p:nvPr/>
        </p:nvSpPr>
        <p:spPr>
          <a:xfrm>
            <a:off x="4661793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Jun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2" name="Google Shape;112;p13"/>
          <p:cNvSpPr txBox="1"/>
          <p:nvPr/>
        </p:nvSpPr>
        <p:spPr>
          <a:xfrm>
            <a:off x="5289490" y="1648013"/>
            <a:ext cx="2403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Jul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3" name="Google Shape;113;p13"/>
          <p:cNvSpPr txBox="1"/>
          <p:nvPr/>
        </p:nvSpPr>
        <p:spPr>
          <a:xfrm>
            <a:off x="5938147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Aug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4" name="Google Shape;114;p13"/>
          <p:cNvSpPr txBox="1"/>
          <p:nvPr/>
        </p:nvSpPr>
        <p:spPr>
          <a:xfrm>
            <a:off x="6586783" y="1648015"/>
            <a:ext cx="4287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Sep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5" name="Google Shape;115;p13"/>
          <p:cNvSpPr txBox="1"/>
          <p:nvPr/>
        </p:nvSpPr>
        <p:spPr>
          <a:xfrm>
            <a:off x="7214562" y="1648013"/>
            <a:ext cx="27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Oct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6" name="Google Shape;116;p13"/>
          <p:cNvSpPr txBox="1"/>
          <p:nvPr/>
        </p:nvSpPr>
        <p:spPr>
          <a:xfrm>
            <a:off x="7863199" y="1648015"/>
            <a:ext cx="4710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Nov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7" name="Google Shape;117;p13"/>
          <p:cNvSpPr txBox="1"/>
          <p:nvPr/>
        </p:nvSpPr>
        <p:spPr>
          <a:xfrm>
            <a:off x="8490914" y="1648015"/>
            <a:ext cx="397200" cy="13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lt1"/>
                </a:solidFill>
                <a:latin typeface="Poppins SemiBold"/>
                <a:ea typeface="Poppins SemiBold"/>
                <a:cs typeface="Poppins SemiBold"/>
                <a:sym typeface="Poppins SemiBold"/>
              </a:rPr>
              <a:t>Dec</a:t>
            </a:r>
            <a:endParaRPr sz="1000">
              <a:latin typeface="Poppins SemiBold"/>
              <a:ea typeface="Poppins SemiBold"/>
              <a:cs typeface="Poppins SemiBold"/>
              <a:sym typeface="Poppins SemiBold"/>
            </a:endParaRPr>
          </a:p>
        </p:txBody>
      </p:sp>
      <p:sp>
        <p:nvSpPr>
          <p:cNvPr id="118" name="Google Shape;118;p13"/>
          <p:cNvSpPr txBox="1"/>
          <p:nvPr/>
        </p:nvSpPr>
        <p:spPr>
          <a:xfrm>
            <a:off x="1502176" y="1479890"/>
            <a:ext cx="415800" cy="13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484F72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2024</a:t>
            </a:r>
            <a:endParaRPr sz="1100">
              <a:solidFill>
                <a:srgbClr val="484F72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19" name="Google Shape;119;p13"/>
          <p:cNvSpPr txBox="1"/>
          <p:nvPr/>
        </p:nvSpPr>
        <p:spPr>
          <a:xfrm>
            <a:off x="1576001" y="1990890"/>
            <a:ext cx="9051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Assemble Resources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0" name="Google Shape;120;p13"/>
          <p:cNvSpPr txBox="1"/>
          <p:nvPr/>
        </p:nvSpPr>
        <p:spPr>
          <a:xfrm>
            <a:off x="2155201" y="2147365"/>
            <a:ext cx="6282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Working Plans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1" name="Google Shape;121;p13"/>
          <p:cNvSpPr txBox="1"/>
          <p:nvPr/>
        </p:nvSpPr>
        <p:spPr>
          <a:xfrm>
            <a:off x="2925825" y="2322890"/>
            <a:ext cx="10620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Subcontractor Selection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22" name="Google Shape;122;p13"/>
          <p:cNvSpPr txBox="1"/>
          <p:nvPr/>
        </p:nvSpPr>
        <p:spPr>
          <a:xfrm>
            <a:off x="3253976" y="2501115"/>
            <a:ext cx="1016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Helpdesk Content Plan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3" name="Google Shape;123;p13"/>
          <p:cNvSpPr txBox="1"/>
          <p:nvPr/>
        </p:nvSpPr>
        <p:spPr>
          <a:xfrm>
            <a:off x="5994775" y="2501115"/>
            <a:ext cx="8958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Planning R2 Begin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4" name="Google Shape;124;p13"/>
          <p:cNvSpPr txBox="1"/>
          <p:nvPr/>
        </p:nvSpPr>
        <p:spPr>
          <a:xfrm>
            <a:off x="3065350" y="2739240"/>
            <a:ext cx="1016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Performance Validation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5" name="Google Shape;125;p13"/>
          <p:cNvSpPr txBox="1"/>
          <p:nvPr/>
        </p:nvSpPr>
        <p:spPr>
          <a:xfrm>
            <a:off x="4341750" y="2739240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Test Complete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5241496" y="2739247"/>
            <a:ext cx="48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Monitoring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6392352" y="2739240"/>
            <a:ext cx="5634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Phase Sync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7292101" y="2739240"/>
            <a:ext cx="59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Load Balance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4451100" y="2934666"/>
            <a:ext cx="535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Integration I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0" name="Google Shape;130;p13"/>
          <p:cNvSpPr txBox="1"/>
          <p:nvPr/>
        </p:nvSpPr>
        <p:spPr>
          <a:xfrm>
            <a:off x="5465800" y="2937190"/>
            <a:ext cx="554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Integration II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1" name="Google Shape;131;p13"/>
          <p:cNvSpPr txBox="1"/>
          <p:nvPr/>
        </p:nvSpPr>
        <p:spPr>
          <a:xfrm>
            <a:off x="6467851" y="2937328"/>
            <a:ext cx="5865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Integration III</a:t>
            </a:r>
            <a:endParaRPr sz="1000">
              <a:solidFill>
                <a:schemeClr val="lt1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2" name="Google Shape;132;p13"/>
          <p:cNvSpPr txBox="1"/>
          <p:nvPr/>
        </p:nvSpPr>
        <p:spPr>
          <a:xfrm>
            <a:off x="3548763" y="3184715"/>
            <a:ext cx="50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Alpha Build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3" name="Google Shape;133;p13"/>
          <p:cNvSpPr txBox="1"/>
          <p:nvPr/>
        </p:nvSpPr>
        <p:spPr>
          <a:xfrm>
            <a:off x="2814925" y="3184715"/>
            <a:ext cx="50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Prototype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4" name="Google Shape;134;p13"/>
          <p:cNvSpPr txBox="1"/>
          <p:nvPr/>
        </p:nvSpPr>
        <p:spPr>
          <a:xfrm>
            <a:off x="5033050" y="3372540"/>
            <a:ext cx="90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Development Phase I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5" name="Google Shape;135;p13"/>
          <p:cNvSpPr txBox="1"/>
          <p:nvPr/>
        </p:nvSpPr>
        <p:spPr>
          <a:xfrm>
            <a:off x="6504074" y="3572553"/>
            <a:ext cx="949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Development Phase II</a:t>
            </a:r>
            <a:endParaRPr sz="7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6" name="Google Shape;136;p13"/>
          <p:cNvSpPr txBox="1"/>
          <p:nvPr/>
        </p:nvSpPr>
        <p:spPr>
          <a:xfrm>
            <a:off x="7647805" y="3752959"/>
            <a:ext cx="74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RTW Deployment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37" name="Google Shape;137;p13"/>
          <p:cNvSpPr txBox="1"/>
          <p:nvPr/>
        </p:nvSpPr>
        <p:spPr>
          <a:xfrm>
            <a:off x="6476024" y="3752965"/>
            <a:ext cx="9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RC Pilot Deployment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38" name="Google Shape;138;p13"/>
          <p:cNvSpPr txBox="1"/>
          <p:nvPr/>
        </p:nvSpPr>
        <p:spPr>
          <a:xfrm>
            <a:off x="7837925" y="3941228"/>
            <a:ext cx="1016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lt1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V2 Development Begins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39" name="Google Shape;139;p13"/>
          <p:cNvSpPr txBox="1"/>
          <p:nvPr/>
        </p:nvSpPr>
        <p:spPr>
          <a:xfrm>
            <a:off x="6765620" y="4172415"/>
            <a:ext cx="9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Fri, Nov 1, 2024</a:t>
            </a:r>
            <a:endParaRPr sz="10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0" name="Google Shape;140;p13"/>
          <p:cNvSpPr txBox="1"/>
          <p:nvPr/>
        </p:nvSpPr>
        <p:spPr>
          <a:xfrm>
            <a:off x="7931750" y="4172415"/>
            <a:ext cx="81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WW Launch Event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1" name="Google Shape;141;p13"/>
          <p:cNvSpPr txBox="1"/>
          <p:nvPr/>
        </p:nvSpPr>
        <p:spPr>
          <a:xfrm>
            <a:off x="4415701" y="4359190"/>
            <a:ext cx="81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Beta Blog Launch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2" name="Google Shape;142;p13"/>
          <p:cNvSpPr txBox="1"/>
          <p:nvPr/>
        </p:nvSpPr>
        <p:spPr>
          <a:xfrm>
            <a:off x="5412481" y="4359190"/>
            <a:ext cx="628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July 4,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3" name="Google Shape;143;p13"/>
          <p:cNvSpPr txBox="1"/>
          <p:nvPr/>
        </p:nvSpPr>
        <p:spPr>
          <a:xfrm>
            <a:off x="6647299" y="4347565"/>
            <a:ext cx="10806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Gartner Analyst Review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4" name="Google Shape;144;p13"/>
          <p:cNvSpPr txBox="1"/>
          <p:nvPr/>
        </p:nvSpPr>
        <p:spPr>
          <a:xfrm>
            <a:off x="7931752" y="4359190"/>
            <a:ext cx="1062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November 1,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5" name="Google Shape;145;p13"/>
          <p:cNvSpPr txBox="1"/>
          <p:nvPr/>
        </p:nvSpPr>
        <p:spPr>
          <a:xfrm>
            <a:off x="5169750" y="4540165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Press Release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6" name="Google Shape;146;p13"/>
          <p:cNvSpPr txBox="1"/>
          <p:nvPr/>
        </p:nvSpPr>
        <p:spPr>
          <a:xfrm>
            <a:off x="6015700" y="4540165"/>
            <a:ext cx="729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August 2,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7" name="Google Shape;147;p13"/>
          <p:cNvSpPr txBox="1"/>
          <p:nvPr/>
        </p:nvSpPr>
        <p:spPr>
          <a:xfrm>
            <a:off x="6763898" y="4528540"/>
            <a:ext cx="9603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 b="1">
                <a:solidFill>
                  <a:srgbClr val="484F72"/>
                </a:solidFill>
                <a:latin typeface="Open Sans"/>
                <a:ea typeface="Open Sans"/>
                <a:cs typeface="Open Sans"/>
                <a:sym typeface="Open Sans"/>
              </a:rPr>
              <a:t>Public Website Live</a:t>
            </a:r>
            <a:endParaRPr sz="1000" b="1">
              <a:solidFill>
                <a:srgbClr val="484F7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8" name="Google Shape;148;p13"/>
          <p:cNvSpPr txBox="1"/>
          <p:nvPr/>
        </p:nvSpPr>
        <p:spPr>
          <a:xfrm>
            <a:off x="7931752" y="4540165"/>
            <a:ext cx="1062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5A607C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November 1, 2024</a:t>
            </a:r>
            <a:endParaRPr sz="1100">
              <a:solidFill>
                <a:srgbClr val="5A607C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49" name="Google Shape;149;p13"/>
          <p:cNvSpPr/>
          <p:nvPr/>
        </p:nvSpPr>
        <p:spPr>
          <a:xfrm>
            <a:off x="1991720" y="1283038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BB6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2912395" y="962681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3142564" y="1292563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FF339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5255931" y="1292563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13"/>
          <p:cNvSpPr/>
          <p:nvPr/>
        </p:nvSpPr>
        <p:spPr>
          <a:xfrm>
            <a:off x="7201903" y="962681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1098F7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13"/>
          <p:cNvSpPr/>
          <p:nvPr/>
        </p:nvSpPr>
        <p:spPr>
          <a:xfrm>
            <a:off x="7599468" y="1292563"/>
            <a:ext cx="120300" cy="12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00BB6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13"/>
          <p:cNvSpPr/>
          <p:nvPr/>
        </p:nvSpPr>
        <p:spPr>
          <a:xfrm>
            <a:off x="4509675" y="2501304"/>
            <a:ext cx="105900" cy="1278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13"/>
          <p:cNvSpPr/>
          <p:nvPr/>
        </p:nvSpPr>
        <p:spPr>
          <a:xfrm>
            <a:off x="4949674" y="2501204"/>
            <a:ext cx="105900" cy="1278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13"/>
          <p:cNvSpPr/>
          <p:nvPr/>
        </p:nvSpPr>
        <p:spPr>
          <a:xfrm>
            <a:off x="5389675" y="2501115"/>
            <a:ext cx="105900" cy="127800"/>
          </a:xfrm>
          <a:prstGeom prst="diamond">
            <a:avLst/>
          </a:prstGeom>
          <a:solidFill>
            <a:srgbClr val="484F72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13"/>
          <p:cNvSpPr txBox="1"/>
          <p:nvPr/>
        </p:nvSpPr>
        <p:spPr>
          <a:xfrm>
            <a:off x="2134850" y="1194290"/>
            <a:ext cx="699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Project Kickoff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59" name="Google Shape;159;p13"/>
          <p:cNvSpPr txBox="1"/>
          <p:nvPr/>
        </p:nvSpPr>
        <p:spPr>
          <a:xfrm>
            <a:off x="2134847" y="1341240"/>
            <a:ext cx="277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Jan 25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0" name="Google Shape;160;p13"/>
          <p:cNvSpPr txBox="1"/>
          <p:nvPr/>
        </p:nvSpPr>
        <p:spPr>
          <a:xfrm>
            <a:off x="3055525" y="883465"/>
            <a:ext cx="8958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Executive Review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1" name="Google Shape;161;p13"/>
          <p:cNvSpPr txBox="1"/>
          <p:nvPr/>
        </p:nvSpPr>
        <p:spPr>
          <a:xfrm>
            <a:off x="3055513" y="1011365"/>
            <a:ext cx="5727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 10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2" name="Google Shape;162;p13"/>
          <p:cNvSpPr txBox="1"/>
          <p:nvPr/>
        </p:nvSpPr>
        <p:spPr>
          <a:xfrm>
            <a:off x="3285700" y="1213340"/>
            <a:ext cx="949200" cy="12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Executive Decision</a:t>
            </a:r>
            <a:endParaRPr sz="7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3" name="Google Shape;163;p13"/>
          <p:cNvSpPr txBox="1"/>
          <p:nvPr/>
        </p:nvSpPr>
        <p:spPr>
          <a:xfrm>
            <a:off x="3285692" y="1341240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Mar 21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4" name="Google Shape;164;p13"/>
          <p:cNvSpPr txBox="1"/>
          <p:nvPr/>
        </p:nvSpPr>
        <p:spPr>
          <a:xfrm>
            <a:off x="5399075" y="1213340"/>
            <a:ext cx="6651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Beta Release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5" name="Google Shape;165;p13"/>
          <p:cNvSpPr txBox="1"/>
          <p:nvPr/>
        </p:nvSpPr>
        <p:spPr>
          <a:xfrm>
            <a:off x="5399078" y="1341240"/>
            <a:ext cx="628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chemeClr val="dk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Jun 30</a:t>
            </a:r>
            <a:endParaRPr sz="1000"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6" name="Google Shape;166;p13"/>
          <p:cNvSpPr txBox="1"/>
          <p:nvPr/>
        </p:nvSpPr>
        <p:spPr>
          <a:xfrm>
            <a:off x="7345051" y="883465"/>
            <a:ext cx="877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Release Candidate</a:t>
            </a:r>
            <a:endParaRPr sz="1000">
              <a:solidFill>
                <a:srgbClr val="484F7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7" name="Google Shape;167;p13"/>
          <p:cNvSpPr txBox="1"/>
          <p:nvPr/>
        </p:nvSpPr>
        <p:spPr>
          <a:xfrm>
            <a:off x="7345065" y="1011365"/>
            <a:ext cx="7479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484F7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Oct 1</a:t>
            </a:r>
            <a:endParaRPr sz="1000">
              <a:solidFill>
                <a:srgbClr val="484F7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68" name="Google Shape;168;p13"/>
          <p:cNvSpPr txBox="1"/>
          <p:nvPr/>
        </p:nvSpPr>
        <p:spPr>
          <a:xfrm>
            <a:off x="7742599" y="1213340"/>
            <a:ext cx="6282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BB62"/>
                </a:solidFill>
                <a:latin typeface="Open Sans SemiBold"/>
                <a:ea typeface="Open Sans SemiBold"/>
                <a:cs typeface="Open Sans SemiBold"/>
                <a:sym typeface="Open Sans SemiBold"/>
              </a:rPr>
              <a:t>Final Release</a:t>
            </a:r>
            <a:endParaRPr sz="1000">
              <a:solidFill>
                <a:srgbClr val="00BB62"/>
              </a:solidFill>
              <a:latin typeface="Open Sans SemiBold"/>
              <a:ea typeface="Open Sans SemiBold"/>
              <a:cs typeface="Open Sans SemiBold"/>
              <a:sym typeface="Open Sans SemiBold"/>
            </a:endParaRPr>
          </a:p>
        </p:txBody>
      </p:sp>
      <p:sp>
        <p:nvSpPr>
          <p:cNvPr id="169" name="Google Shape;169;p13"/>
          <p:cNvSpPr txBox="1"/>
          <p:nvPr/>
        </p:nvSpPr>
        <p:spPr>
          <a:xfrm>
            <a:off x="7742587" y="1341240"/>
            <a:ext cx="591000" cy="1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700">
                <a:solidFill>
                  <a:srgbClr val="00BB62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Oct 20</a:t>
            </a:r>
            <a:endParaRPr sz="1000">
              <a:solidFill>
                <a:srgbClr val="00BB62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sp>
        <p:nvSpPr>
          <p:cNvPr id="170" name="Google Shape;170;p13"/>
          <p:cNvSpPr txBox="1"/>
          <p:nvPr/>
        </p:nvSpPr>
        <p:spPr>
          <a:xfrm>
            <a:off x="1753050" y="251050"/>
            <a:ext cx="5637900" cy="53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Product Roadmap Template</a:t>
            </a:r>
            <a:endParaRPr sz="30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71" name="Google Shape;171;p13"/>
          <p:cNvSpPr/>
          <p:nvPr/>
        </p:nvSpPr>
        <p:spPr>
          <a:xfrm>
            <a:off x="437050" y="1809940"/>
            <a:ext cx="5541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13"/>
          <p:cNvSpPr txBox="1"/>
          <p:nvPr/>
        </p:nvSpPr>
        <p:spPr>
          <a:xfrm>
            <a:off x="450850" y="1840147"/>
            <a:ext cx="5355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Accountable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sp>
        <p:nvSpPr>
          <p:cNvPr id="173" name="Google Shape;173;p13"/>
          <p:cNvSpPr/>
          <p:nvPr/>
        </p:nvSpPr>
        <p:spPr>
          <a:xfrm>
            <a:off x="991150" y="1809940"/>
            <a:ext cx="463200" cy="139500"/>
          </a:xfrm>
          <a:prstGeom prst="rect">
            <a:avLst/>
          </a:prstGeom>
          <a:solidFill>
            <a:srgbClr val="1098F7">
              <a:alpha val="2000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13"/>
          <p:cNvSpPr txBox="1"/>
          <p:nvPr/>
        </p:nvSpPr>
        <p:spPr>
          <a:xfrm>
            <a:off x="983425" y="1835350"/>
            <a:ext cx="471000" cy="7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1D0058"/>
                </a:solidFill>
                <a:latin typeface="Poppins Medium"/>
                <a:ea typeface="Poppins Medium"/>
                <a:cs typeface="Poppins Medium"/>
                <a:sym typeface="Poppins Medium"/>
              </a:rPr>
              <a:t>Status</a:t>
            </a:r>
            <a:endParaRPr sz="600">
              <a:solidFill>
                <a:srgbClr val="1D0058"/>
              </a:solidFill>
              <a:latin typeface="Poppins Medium"/>
              <a:ea typeface="Poppins Medium"/>
              <a:cs typeface="Poppins Medium"/>
              <a:sym typeface="Poppins Medium"/>
            </a:endParaRPr>
          </a:p>
        </p:txBody>
      </p:sp>
      <p:cxnSp>
        <p:nvCxnSpPr>
          <p:cNvPr id="175" name="Google Shape;175;p13"/>
          <p:cNvCxnSpPr/>
          <p:nvPr/>
        </p:nvCxnSpPr>
        <p:spPr>
          <a:xfrm>
            <a:off x="992931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76" name="Google Shape;176;p13"/>
          <p:cNvCxnSpPr/>
          <p:nvPr/>
        </p:nvCxnSpPr>
        <p:spPr>
          <a:xfrm>
            <a:off x="1457431" y="1809928"/>
            <a:ext cx="0" cy="2877900"/>
          </a:xfrm>
          <a:prstGeom prst="straightConnector1">
            <a:avLst/>
          </a:prstGeom>
          <a:noFill/>
          <a:ln w="9525" cap="flat" cmpd="sng">
            <a:solidFill>
              <a:srgbClr val="1098F7">
                <a:alpha val="149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77" name="Google Shape;177;p13"/>
          <p:cNvSpPr/>
          <p:nvPr/>
        </p:nvSpPr>
        <p:spPr>
          <a:xfrm>
            <a:off x="5854025" y="4523290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13"/>
          <p:cNvSpPr/>
          <p:nvPr/>
        </p:nvSpPr>
        <p:spPr>
          <a:xfrm>
            <a:off x="7757588" y="4334665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13"/>
          <p:cNvSpPr/>
          <p:nvPr/>
        </p:nvSpPr>
        <p:spPr>
          <a:xfrm>
            <a:off x="7758575" y="4144478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13"/>
          <p:cNvSpPr/>
          <p:nvPr/>
        </p:nvSpPr>
        <p:spPr>
          <a:xfrm>
            <a:off x="7758575" y="4515090"/>
            <a:ext cx="142500" cy="133500"/>
          </a:xfrm>
          <a:prstGeom prst="star5">
            <a:avLst>
              <a:gd name="adj" fmla="val 25000"/>
              <a:gd name="hf" fmla="val 105146"/>
              <a:gd name="vf" fmla="val 110557"/>
            </a:avLst>
          </a:prstGeom>
          <a:solidFill>
            <a:srgbClr val="866DF9"/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250" y="4919825"/>
            <a:ext cx="699000" cy="147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</Words>
  <Application>Microsoft Office PowerPoint</Application>
  <PresentationFormat>Bildschirmpräsentation (16:9)</PresentationFormat>
  <Paragraphs>65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9" baseType="lpstr">
      <vt:lpstr>Open Sans</vt:lpstr>
      <vt:lpstr>Open Sans SemiBold</vt:lpstr>
      <vt:lpstr>Poppins Medium</vt:lpstr>
      <vt:lpstr>Open Sans Medium</vt:lpstr>
      <vt:lpstr>Poppins SemiBold</vt:lpstr>
      <vt:lpstr>Arial</vt:lpstr>
      <vt:lpstr>Calibri</vt:lpstr>
      <vt:lpstr>Simple Light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Sophia Hübner</cp:lastModifiedBy>
  <cp:revision>2</cp:revision>
  <dcterms:modified xsi:type="dcterms:W3CDTF">2024-09-30T12:47:13Z</dcterms:modified>
</cp:coreProperties>
</file>