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7"/>
      <p:bold r:id="rId8"/>
      <p:italic r:id="rId9"/>
      <p:boldItalic r:id="rId10"/>
    </p:embeddedFont>
    <p:embeddedFont>
      <p:font typeface="Open Sans Medium" panose="020B0604020202020204" charset="0"/>
      <p:regular r:id="rId11"/>
      <p:bold r:id="rId12"/>
      <p:italic r:id="rId13"/>
      <p:boldItalic r:id="rId14"/>
    </p:embeddedFont>
    <p:embeddedFont>
      <p:font typeface="Open Sans SemiBold" panose="020B0706030804020204" pitchFamily="34" charset="0"/>
      <p:regular r:id="rId15"/>
      <p:bold r:id="rId16"/>
      <p:italic r:id="rId17"/>
      <p:boldItalic r:id="rId18"/>
    </p:embeddedFont>
    <p:embeddedFont>
      <p:font typeface="Poppins Medium" panose="00000600000000000000" pitchFamily="50" charset="0"/>
      <p:regular r:id="rId19"/>
      <p:bold r:id="rId20"/>
      <p:italic r:id="rId21"/>
      <p:boldItalic r:id="rId22"/>
    </p:embeddedFont>
    <p:embeddedFont>
      <p:font typeface="Poppins SemiBold" panose="00000700000000000000" pitchFamily="50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é Sluik" initials="" lastIdx="1" clrIdx="0"/>
  <p:cmAuthor id="1" name="Jordan Ashley Wright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font" Target="fonts/font20.fntdata"/><Relationship Id="rId3" Type="http://schemas.openxmlformats.org/officeDocument/2006/relationships/slide" Target="slides/slide2.xml"/><Relationship Id="rId21" Type="http://schemas.openxmlformats.org/officeDocument/2006/relationships/font" Target="fonts/font15.fntdata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font" Target="fonts/font19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font" Target="fonts/font17.fntdata"/><Relationship Id="rId28" Type="http://schemas.openxmlformats.org/officeDocument/2006/relationships/presProps" Target="presProp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009faa2ac9_0_1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3009faa2ac9_0_1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09faa2ac9_0_2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3009faa2ac9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009faa2ac9_0_3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3009faa2ac9_0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009faa2ac9_0_7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g3009faa2ac9_0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0850" y="1962340"/>
            <a:ext cx="8646900" cy="6978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450725" y="2707940"/>
            <a:ext cx="8646900" cy="390600"/>
          </a:xfrm>
          <a:prstGeom prst="rect">
            <a:avLst/>
          </a:prstGeom>
          <a:solidFill>
            <a:srgbClr val="FF3399">
              <a:alpha val="259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50725" y="3146090"/>
            <a:ext cx="8646900" cy="941700"/>
          </a:xfrm>
          <a:prstGeom prst="rect">
            <a:avLst/>
          </a:prstGeom>
          <a:solidFill>
            <a:srgbClr val="00BB62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50725" y="4135290"/>
            <a:ext cx="8646900" cy="552300"/>
          </a:xfrm>
          <a:prstGeom prst="rect">
            <a:avLst/>
          </a:prstGeom>
          <a:solidFill>
            <a:srgbClr val="866DF9">
              <a:alpha val="949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" name="Google Shape;58;p13"/>
          <p:cNvCxnSpPr/>
          <p:nvPr/>
        </p:nvCxnSpPr>
        <p:spPr>
          <a:xfrm>
            <a:off x="1973251" y="1283038"/>
            <a:ext cx="0" cy="3363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9" name="Google Shape;59;p13"/>
          <p:cNvCxnSpPr/>
          <p:nvPr/>
        </p:nvCxnSpPr>
        <p:spPr>
          <a:xfrm>
            <a:off x="2893925" y="962681"/>
            <a:ext cx="0" cy="6567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0" name="Google Shape;60;p13"/>
          <p:cNvCxnSpPr/>
          <p:nvPr/>
        </p:nvCxnSpPr>
        <p:spPr>
          <a:xfrm>
            <a:off x="3124094" y="1292563"/>
            <a:ext cx="0" cy="3270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1" name="Google Shape;61;p13"/>
          <p:cNvCxnSpPr/>
          <p:nvPr/>
        </p:nvCxnSpPr>
        <p:spPr>
          <a:xfrm>
            <a:off x="5237461" y="1292563"/>
            <a:ext cx="0" cy="3270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2" name="Google Shape;62;p13"/>
          <p:cNvCxnSpPr/>
          <p:nvPr/>
        </p:nvCxnSpPr>
        <p:spPr>
          <a:xfrm>
            <a:off x="7183433" y="962681"/>
            <a:ext cx="0" cy="6567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3" name="Google Shape;63;p13"/>
          <p:cNvCxnSpPr/>
          <p:nvPr/>
        </p:nvCxnSpPr>
        <p:spPr>
          <a:xfrm>
            <a:off x="7580998" y="1292563"/>
            <a:ext cx="0" cy="3270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4" name="Google Shape;64;p13"/>
          <p:cNvSpPr/>
          <p:nvPr/>
        </p:nvSpPr>
        <p:spPr>
          <a:xfrm>
            <a:off x="1455999" y="1619428"/>
            <a:ext cx="7646400" cy="190500"/>
          </a:xfrm>
          <a:prstGeom prst="roundRect">
            <a:avLst>
              <a:gd name="adj" fmla="val 16667"/>
            </a:avLst>
          </a:prstGeom>
          <a:solidFill>
            <a:srgbClr val="5A607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8350" y="1962340"/>
            <a:ext cx="428700" cy="697800"/>
          </a:xfrm>
          <a:prstGeom prst="rect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8350" y="2707951"/>
            <a:ext cx="428700" cy="3906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50" y="3146097"/>
            <a:ext cx="428700" cy="941700"/>
          </a:xfrm>
          <a:prstGeom prst="rect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8350" y="4135291"/>
            <a:ext cx="428700" cy="552300"/>
          </a:xfrm>
          <a:prstGeom prst="rect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9" name="Google Shape;69;p13"/>
          <p:cNvCxnSpPr/>
          <p:nvPr/>
        </p:nvCxnSpPr>
        <p:spPr>
          <a:xfrm>
            <a:off x="2104656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0" name="Google Shape;70;p13"/>
          <p:cNvCxnSpPr/>
          <p:nvPr/>
        </p:nvCxnSpPr>
        <p:spPr>
          <a:xfrm>
            <a:off x="2690540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" name="Google Shape;71;p13"/>
          <p:cNvCxnSpPr/>
          <p:nvPr/>
        </p:nvCxnSpPr>
        <p:spPr>
          <a:xfrm>
            <a:off x="3339197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2" name="Google Shape;72;p13"/>
          <p:cNvCxnSpPr/>
          <p:nvPr/>
        </p:nvCxnSpPr>
        <p:spPr>
          <a:xfrm>
            <a:off x="3966930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3" name="Google Shape;73;p13"/>
          <p:cNvCxnSpPr/>
          <p:nvPr/>
        </p:nvCxnSpPr>
        <p:spPr>
          <a:xfrm>
            <a:off x="4615587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4" name="Google Shape;74;p13"/>
          <p:cNvCxnSpPr/>
          <p:nvPr/>
        </p:nvCxnSpPr>
        <p:spPr>
          <a:xfrm>
            <a:off x="5243320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5" name="Google Shape;75;p13"/>
          <p:cNvCxnSpPr/>
          <p:nvPr/>
        </p:nvCxnSpPr>
        <p:spPr>
          <a:xfrm>
            <a:off x="5891978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6" name="Google Shape;76;p13"/>
          <p:cNvCxnSpPr/>
          <p:nvPr/>
        </p:nvCxnSpPr>
        <p:spPr>
          <a:xfrm>
            <a:off x="6540635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7" name="Google Shape;77;p13"/>
          <p:cNvCxnSpPr/>
          <p:nvPr/>
        </p:nvCxnSpPr>
        <p:spPr>
          <a:xfrm>
            <a:off x="7168368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8" name="Google Shape;78;p13"/>
          <p:cNvCxnSpPr/>
          <p:nvPr/>
        </p:nvCxnSpPr>
        <p:spPr>
          <a:xfrm>
            <a:off x="7817025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9" name="Google Shape;79;p13"/>
          <p:cNvCxnSpPr/>
          <p:nvPr/>
        </p:nvCxnSpPr>
        <p:spPr>
          <a:xfrm>
            <a:off x="8444758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0" name="Google Shape;80;p13"/>
          <p:cNvSpPr/>
          <p:nvPr/>
        </p:nvSpPr>
        <p:spPr>
          <a:xfrm>
            <a:off x="1455999" y="1990902"/>
            <a:ext cx="1145100" cy="1278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2104656" y="2147366"/>
            <a:ext cx="729300" cy="1278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3"/>
          <p:cNvSpPr/>
          <p:nvPr/>
        </p:nvSpPr>
        <p:spPr>
          <a:xfrm>
            <a:off x="2690541" y="2322879"/>
            <a:ext cx="1607100" cy="1278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4301722" y="2501123"/>
            <a:ext cx="1357500" cy="1278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4176175" y="2917491"/>
            <a:ext cx="10620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5222396" y="2917491"/>
            <a:ext cx="10161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6247694" y="2917491"/>
            <a:ext cx="9975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3339197" y="3174665"/>
            <a:ext cx="895800" cy="127800"/>
          </a:xfrm>
          <a:prstGeom prst="homePlate">
            <a:avLst>
              <a:gd name="adj" fmla="val 5000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690541" y="3174665"/>
            <a:ext cx="6651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3339197" y="3350179"/>
            <a:ext cx="42666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310467" y="3550203"/>
            <a:ext cx="12927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7817026" y="3931202"/>
            <a:ext cx="1080600" cy="127800"/>
          </a:xfrm>
          <a:prstGeom prst="homePlate">
            <a:avLst>
              <a:gd name="adj" fmla="val 5000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1455999" y="1771828"/>
            <a:ext cx="6086100" cy="381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847017" y="2498392"/>
            <a:ext cx="110700" cy="1335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917596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A7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4193986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5093737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6244580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7144331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7500046" y="3750228"/>
            <a:ext cx="110700" cy="133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6328278" y="3750228"/>
            <a:ext cx="110700" cy="133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5249188" y="4344840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8350" y="2257343"/>
            <a:ext cx="428700" cy="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Plan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8350" y="2849221"/>
            <a:ext cx="428700" cy="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Test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8350" y="3562891"/>
            <a:ext cx="428700" cy="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Develop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8350" y="4357524"/>
            <a:ext cx="428700" cy="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0F3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Launch</a:t>
            </a:r>
            <a:endParaRPr sz="1100">
              <a:solidFill>
                <a:srgbClr val="F0F3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1502177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Jan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2150816" y="1648015"/>
            <a:ext cx="4158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Feb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2736735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3385380" y="1648015"/>
            <a:ext cx="4710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Apr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4013094" y="1648015"/>
            <a:ext cx="4158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May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4661793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Jun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5289490" y="1648013"/>
            <a:ext cx="2403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Jul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5938147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Aug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6586783" y="1648015"/>
            <a:ext cx="4287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Sep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7214562" y="1648013"/>
            <a:ext cx="27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Oct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7863199" y="1648015"/>
            <a:ext cx="4710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Nov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8490914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Dec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1502176" y="1479890"/>
            <a:ext cx="4158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2024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1576001" y="1990890"/>
            <a:ext cx="905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Assemble Resources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2155201" y="2147365"/>
            <a:ext cx="6282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Working Plans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2925825" y="2322890"/>
            <a:ext cx="10620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Subcontractor Selection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3253976" y="2501115"/>
            <a:ext cx="1016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Helpdesk Content Plan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5994775" y="2501115"/>
            <a:ext cx="895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Planning R2 Begin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3065350" y="2739240"/>
            <a:ext cx="1016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Performance Validation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4341750" y="2739240"/>
            <a:ext cx="66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Test Complete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5241496" y="2739247"/>
            <a:ext cx="48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Monitoring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6392352" y="2739240"/>
            <a:ext cx="563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Phase Sync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7292101" y="2739240"/>
            <a:ext cx="59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Load Balance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4451100" y="2934666"/>
            <a:ext cx="535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Integration I</a:t>
            </a:r>
            <a:endParaRPr sz="10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5465800" y="2937190"/>
            <a:ext cx="554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Integration II</a:t>
            </a:r>
            <a:endParaRPr sz="10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6467851" y="2937328"/>
            <a:ext cx="586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Integration III</a:t>
            </a:r>
            <a:endParaRPr sz="10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3548763" y="3184715"/>
            <a:ext cx="50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Alpha Build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2814925" y="3184715"/>
            <a:ext cx="50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Prototype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5033050" y="3372540"/>
            <a:ext cx="90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Development Phase I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6504074" y="3572553"/>
            <a:ext cx="949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Development Phase II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7647805" y="3752959"/>
            <a:ext cx="74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RTW Deployment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6476024" y="3752965"/>
            <a:ext cx="96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RC Pilot Deployment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7837925" y="3941228"/>
            <a:ext cx="1016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V2 Development Begins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6765620" y="4172415"/>
            <a:ext cx="96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Fri, Nov 1, 2024</a:t>
            </a:r>
            <a:endParaRPr sz="10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7931750" y="4172415"/>
            <a:ext cx="81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WW Launch Event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4415701" y="4359190"/>
            <a:ext cx="81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Beta Blog Launch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5412481" y="4359190"/>
            <a:ext cx="628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July 4, 2024</a:t>
            </a:r>
            <a:endParaRPr sz="11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6647299" y="4347565"/>
            <a:ext cx="1080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Gartner Analyst Review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7931752" y="4359190"/>
            <a:ext cx="1062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November 1, 2024</a:t>
            </a:r>
            <a:endParaRPr sz="11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5169750" y="4540165"/>
            <a:ext cx="66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Press Release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6015700" y="4540165"/>
            <a:ext cx="729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August 2, 2024</a:t>
            </a:r>
            <a:endParaRPr sz="11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6763898" y="4528540"/>
            <a:ext cx="96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Public Website Live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7931752" y="4540165"/>
            <a:ext cx="1062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November 1, 2024</a:t>
            </a:r>
            <a:endParaRPr sz="11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1991720" y="1283038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BB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2912395" y="962681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3142564" y="1292563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5255931" y="1292563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7201903" y="962681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7599468" y="1292563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4509675" y="2501304"/>
            <a:ext cx="105900" cy="1278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4949674" y="2501204"/>
            <a:ext cx="105900" cy="1278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5389675" y="2501115"/>
            <a:ext cx="105900" cy="1278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2134850" y="1194290"/>
            <a:ext cx="699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Project Kickoff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2134847" y="1341240"/>
            <a:ext cx="277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Jan 25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3055525" y="883465"/>
            <a:ext cx="895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Executive Review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3055513" y="1011365"/>
            <a:ext cx="57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Mar 10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3285700" y="1213340"/>
            <a:ext cx="9492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Executive Decision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3285692" y="1341240"/>
            <a:ext cx="66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Mar 21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5399075" y="1213340"/>
            <a:ext cx="66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Beta Release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5399078" y="1341240"/>
            <a:ext cx="628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Jun 30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7345051" y="883465"/>
            <a:ext cx="877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Release Candidate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7345065" y="1011365"/>
            <a:ext cx="74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Oct 1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7742599" y="1213340"/>
            <a:ext cx="628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BB6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Final Release</a:t>
            </a:r>
            <a:endParaRPr sz="1000">
              <a:solidFill>
                <a:srgbClr val="00BB6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7742587" y="1341240"/>
            <a:ext cx="59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BB6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Oct 20</a:t>
            </a:r>
            <a:endParaRPr sz="1000">
              <a:solidFill>
                <a:srgbClr val="00BB6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1753050" y="251050"/>
            <a:ext cx="5637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Product Roadmap Template</a:t>
            </a:r>
            <a:endParaRPr sz="30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437050" y="1809940"/>
            <a:ext cx="5541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3"/>
          <p:cNvSpPr txBox="1"/>
          <p:nvPr/>
        </p:nvSpPr>
        <p:spPr>
          <a:xfrm>
            <a:off x="450850" y="1840147"/>
            <a:ext cx="5355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Accountable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991150" y="1809940"/>
            <a:ext cx="4632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3"/>
          <p:cNvSpPr txBox="1"/>
          <p:nvPr/>
        </p:nvSpPr>
        <p:spPr>
          <a:xfrm>
            <a:off x="983425" y="1835350"/>
            <a:ext cx="4710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Status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175" name="Google Shape;175;p13"/>
          <p:cNvCxnSpPr/>
          <p:nvPr/>
        </p:nvCxnSpPr>
        <p:spPr>
          <a:xfrm>
            <a:off x="992931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6" name="Google Shape;176;p13"/>
          <p:cNvCxnSpPr/>
          <p:nvPr/>
        </p:nvCxnSpPr>
        <p:spPr>
          <a:xfrm>
            <a:off x="1457431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7" name="Google Shape;177;p13"/>
          <p:cNvSpPr/>
          <p:nvPr/>
        </p:nvSpPr>
        <p:spPr>
          <a:xfrm>
            <a:off x="5854025" y="4523290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7757588" y="4334665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7758575" y="4144478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7758575" y="4515090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50" y="4919825"/>
            <a:ext cx="699000" cy="1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"/>
          <p:cNvSpPr/>
          <p:nvPr/>
        </p:nvSpPr>
        <p:spPr>
          <a:xfrm>
            <a:off x="582675" y="3278404"/>
            <a:ext cx="8389200" cy="619200"/>
          </a:xfrm>
          <a:prstGeom prst="rect">
            <a:avLst/>
          </a:prstGeom>
          <a:solidFill>
            <a:srgbClr val="5200FF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/>
          <p:nvPr/>
        </p:nvSpPr>
        <p:spPr>
          <a:xfrm>
            <a:off x="582675" y="2506877"/>
            <a:ext cx="8389200" cy="723900"/>
          </a:xfrm>
          <a:prstGeom prst="rect">
            <a:avLst/>
          </a:prstGeom>
          <a:solidFill>
            <a:srgbClr val="00BB62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4"/>
          <p:cNvSpPr/>
          <p:nvPr/>
        </p:nvSpPr>
        <p:spPr>
          <a:xfrm>
            <a:off x="582675" y="1735350"/>
            <a:ext cx="8389200" cy="723900"/>
          </a:xfrm>
          <a:prstGeom prst="rect">
            <a:avLst/>
          </a:prstGeom>
          <a:solidFill>
            <a:srgbClr val="FF3399">
              <a:alpha val="259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4"/>
          <p:cNvSpPr/>
          <p:nvPr/>
        </p:nvSpPr>
        <p:spPr>
          <a:xfrm>
            <a:off x="582675" y="3945148"/>
            <a:ext cx="8389200" cy="428700"/>
          </a:xfrm>
          <a:prstGeom prst="rect">
            <a:avLst/>
          </a:prstGeom>
          <a:solidFill>
            <a:srgbClr val="1098F7">
              <a:alpha val="149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4"/>
          <p:cNvSpPr/>
          <p:nvPr/>
        </p:nvSpPr>
        <p:spPr>
          <a:xfrm>
            <a:off x="582675" y="4421399"/>
            <a:ext cx="8389200" cy="247800"/>
          </a:xfrm>
          <a:prstGeom prst="rect">
            <a:avLst/>
          </a:prstGeom>
          <a:solidFill>
            <a:srgbClr val="866DF9">
              <a:alpha val="949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1591550" y="1268475"/>
            <a:ext cx="7380300" cy="285900"/>
          </a:xfrm>
          <a:prstGeom prst="roundRect">
            <a:avLst>
              <a:gd name="adj" fmla="val 16667"/>
            </a:avLst>
          </a:prstGeom>
          <a:solidFill>
            <a:srgbClr val="5A607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47625" y="3275404"/>
            <a:ext cx="495300" cy="619200"/>
          </a:xfrm>
          <a:prstGeom prst="rect">
            <a:avLst/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4"/>
          <p:cNvSpPr/>
          <p:nvPr/>
        </p:nvSpPr>
        <p:spPr>
          <a:xfrm>
            <a:off x="47625" y="2503877"/>
            <a:ext cx="495300" cy="723900"/>
          </a:xfrm>
          <a:prstGeom prst="rect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4"/>
          <p:cNvSpPr/>
          <p:nvPr/>
        </p:nvSpPr>
        <p:spPr>
          <a:xfrm>
            <a:off x="47625" y="1732350"/>
            <a:ext cx="495300" cy="7239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4"/>
          <p:cNvSpPr/>
          <p:nvPr/>
        </p:nvSpPr>
        <p:spPr>
          <a:xfrm>
            <a:off x="47625" y="3942148"/>
            <a:ext cx="495300" cy="428700"/>
          </a:xfrm>
          <a:prstGeom prst="rect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4"/>
          <p:cNvSpPr/>
          <p:nvPr/>
        </p:nvSpPr>
        <p:spPr>
          <a:xfrm>
            <a:off x="47625" y="4418399"/>
            <a:ext cx="495300" cy="247800"/>
          </a:xfrm>
          <a:prstGeom prst="rect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14"/>
          <p:cNvCxnSpPr/>
          <p:nvPr/>
        </p:nvCxnSpPr>
        <p:spPr>
          <a:xfrm>
            <a:off x="3522143" y="1582964"/>
            <a:ext cx="0" cy="3086100"/>
          </a:xfrm>
          <a:prstGeom prst="straightConnector1">
            <a:avLst/>
          </a:prstGeom>
          <a:noFill/>
          <a:ln w="9525" cap="flat" cmpd="sng">
            <a:solidFill>
              <a:srgbClr val="BDC8D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8" name="Google Shape;198;p14"/>
          <p:cNvCxnSpPr/>
          <p:nvPr/>
        </p:nvCxnSpPr>
        <p:spPr>
          <a:xfrm>
            <a:off x="5323985" y="1582964"/>
            <a:ext cx="0" cy="3086100"/>
          </a:xfrm>
          <a:prstGeom prst="straightConnector1">
            <a:avLst/>
          </a:prstGeom>
          <a:noFill/>
          <a:ln w="9525" cap="flat" cmpd="sng">
            <a:solidFill>
              <a:srgbClr val="BDC8D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9" name="Google Shape;199;p14"/>
          <p:cNvCxnSpPr/>
          <p:nvPr/>
        </p:nvCxnSpPr>
        <p:spPr>
          <a:xfrm>
            <a:off x="7145627" y="1582964"/>
            <a:ext cx="0" cy="3086100"/>
          </a:xfrm>
          <a:prstGeom prst="straightConnector1">
            <a:avLst/>
          </a:prstGeom>
          <a:noFill/>
          <a:ln w="9525" cap="flat" cmpd="sng">
            <a:solidFill>
              <a:srgbClr val="BDC8D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0" name="Google Shape;200;p14"/>
          <p:cNvSpPr/>
          <p:nvPr/>
        </p:nvSpPr>
        <p:spPr>
          <a:xfrm>
            <a:off x="3716379" y="3306982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4"/>
          <p:cNvSpPr/>
          <p:nvPr/>
        </p:nvSpPr>
        <p:spPr>
          <a:xfrm>
            <a:off x="3698333" y="2535460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4"/>
          <p:cNvSpPr/>
          <p:nvPr/>
        </p:nvSpPr>
        <p:spPr>
          <a:xfrm>
            <a:off x="1934338" y="3306982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4"/>
          <p:cNvSpPr/>
          <p:nvPr/>
        </p:nvSpPr>
        <p:spPr>
          <a:xfrm>
            <a:off x="1916291" y="2773584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4"/>
          <p:cNvSpPr/>
          <p:nvPr/>
        </p:nvSpPr>
        <p:spPr>
          <a:xfrm>
            <a:off x="1916291" y="2535460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4"/>
          <p:cNvSpPr/>
          <p:nvPr/>
        </p:nvSpPr>
        <p:spPr>
          <a:xfrm>
            <a:off x="1934338" y="3510178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4"/>
          <p:cNvSpPr/>
          <p:nvPr/>
        </p:nvSpPr>
        <p:spPr>
          <a:xfrm>
            <a:off x="7339863" y="3713375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4"/>
          <p:cNvSpPr/>
          <p:nvPr/>
        </p:nvSpPr>
        <p:spPr>
          <a:xfrm>
            <a:off x="7339863" y="3510178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5500174" y="2535460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1889451" y="17639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3702844" y="4183271"/>
            <a:ext cx="153300" cy="162000"/>
          </a:xfrm>
          <a:prstGeom prst="ellipse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5518220" y="3306982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7339863" y="3306982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3716379" y="3510178"/>
            <a:ext cx="126300" cy="155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4"/>
          <p:cNvSpPr/>
          <p:nvPr/>
        </p:nvSpPr>
        <p:spPr>
          <a:xfrm>
            <a:off x="3698333" y="2773584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4"/>
          <p:cNvSpPr/>
          <p:nvPr/>
        </p:nvSpPr>
        <p:spPr>
          <a:xfrm>
            <a:off x="5500174" y="2773584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3702844" y="3973721"/>
            <a:ext cx="153300" cy="162000"/>
          </a:xfrm>
          <a:prstGeom prst="ellipse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5504686" y="3973721"/>
            <a:ext cx="153300" cy="162000"/>
          </a:xfrm>
          <a:prstGeom prst="ellipse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7326327" y="3973721"/>
            <a:ext cx="153300" cy="162000"/>
          </a:xfrm>
          <a:prstGeom prst="ellipse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5500174" y="4449969"/>
            <a:ext cx="162406" cy="190499"/>
          </a:xfrm>
          <a:prstGeom prst="flowChartManualOperation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3698333" y="4449969"/>
            <a:ext cx="162406" cy="190499"/>
          </a:xfrm>
          <a:prstGeom prst="flowChartManualOperation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7321816" y="4449969"/>
            <a:ext cx="162406" cy="190499"/>
          </a:xfrm>
          <a:prstGeom prst="flowChartManualOperation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5500174" y="3011708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7321816" y="2535460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7321816" y="2773584"/>
            <a:ext cx="162900" cy="190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4"/>
          <p:cNvSpPr txBox="1"/>
          <p:nvPr/>
        </p:nvSpPr>
        <p:spPr>
          <a:xfrm>
            <a:off x="47625" y="3515192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Ads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6" name="Google Shape;226;p14"/>
          <p:cNvSpPr txBox="1"/>
          <p:nvPr/>
        </p:nvSpPr>
        <p:spPr>
          <a:xfrm>
            <a:off x="47625" y="2796057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SEO/SEM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7" name="Google Shape;227;p14"/>
          <p:cNvSpPr txBox="1"/>
          <p:nvPr/>
        </p:nvSpPr>
        <p:spPr>
          <a:xfrm>
            <a:off x="47625" y="2024530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Website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8" name="Google Shape;228;p14"/>
          <p:cNvSpPr txBox="1"/>
          <p:nvPr/>
        </p:nvSpPr>
        <p:spPr>
          <a:xfrm>
            <a:off x="47625" y="4086691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DevOps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9" name="Google Shape;229;p14"/>
          <p:cNvSpPr txBox="1"/>
          <p:nvPr/>
        </p:nvSpPr>
        <p:spPr>
          <a:xfrm>
            <a:off x="47625" y="4472454"/>
            <a:ext cx="4953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0F3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Testing</a:t>
            </a:r>
            <a:endParaRPr sz="1000">
              <a:solidFill>
                <a:srgbClr val="F0F3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0" name="Google Shape;230;p14"/>
          <p:cNvSpPr/>
          <p:nvPr/>
        </p:nvSpPr>
        <p:spPr>
          <a:xfrm rot="10800000" flipH="1">
            <a:off x="7518995" y="1161265"/>
            <a:ext cx="81300" cy="951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4"/>
          <p:cNvSpPr txBox="1"/>
          <p:nvPr/>
        </p:nvSpPr>
        <p:spPr>
          <a:xfrm>
            <a:off x="7312006" y="1032075"/>
            <a:ext cx="495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Today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32" name="Google Shape;232;p14"/>
          <p:cNvSpPr txBox="1"/>
          <p:nvPr/>
        </p:nvSpPr>
        <p:spPr>
          <a:xfrm>
            <a:off x="1753967" y="1316083"/>
            <a:ext cx="468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Q1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3" name="Google Shape;233;p14"/>
          <p:cNvSpPr txBox="1"/>
          <p:nvPr/>
        </p:nvSpPr>
        <p:spPr>
          <a:xfrm>
            <a:off x="3535987" y="1316083"/>
            <a:ext cx="468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Q2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3878765" y="3320825"/>
            <a:ext cx="830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Bing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5" name="Google Shape;235;p14"/>
          <p:cNvSpPr txBox="1"/>
          <p:nvPr/>
        </p:nvSpPr>
        <p:spPr>
          <a:xfrm>
            <a:off x="3896823" y="2566775"/>
            <a:ext cx="112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SEO Optimization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6" name="Google Shape;236;p14"/>
          <p:cNvSpPr txBox="1"/>
          <p:nvPr/>
        </p:nvSpPr>
        <p:spPr>
          <a:xfrm>
            <a:off x="2096757" y="3320825"/>
            <a:ext cx="10467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Facebook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7" name="Google Shape;237;p14"/>
          <p:cNvSpPr txBox="1"/>
          <p:nvPr/>
        </p:nvSpPr>
        <p:spPr>
          <a:xfrm>
            <a:off x="2114761" y="2804900"/>
            <a:ext cx="939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SEM Audit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8" name="Google Shape;238;p14"/>
          <p:cNvSpPr txBox="1"/>
          <p:nvPr/>
        </p:nvSpPr>
        <p:spPr>
          <a:xfrm>
            <a:off x="2114761" y="2566775"/>
            <a:ext cx="911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SEO Audit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39" name="Google Shape;239;p14"/>
          <p:cNvSpPr txBox="1"/>
          <p:nvPr/>
        </p:nvSpPr>
        <p:spPr>
          <a:xfrm>
            <a:off x="2096760" y="3524025"/>
            <a:ext cx="9735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Google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0" name="Google Shape;240;p14"/>
          <p:cNvSpPr txBox="1"/>
          <p:nvPr/>
        </p:nvSpPr>
        <p:spPr>
          <a:xfrm>
            <a:off x="7502285" y="3727225"/>
            <a:ext cx="839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Email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7520292" y="1795250"/>
            <a:ext cx="13932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E-Commerce Update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7502284" y="3524025"/>
            <a:ext cx="9396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Mobile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3" name="Google Shape;243;p14"/>
          <p:cNvSpPr txBox="1"/>
          <p:nvPr/>
        </p:nvSpPr>
        <p:spPr>
          <a:xfrm>
            <a:off x="5698677" y="2566775"/>
            <a:ext cx="1348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Social Media Campaign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4" name="Google Shape;244;p14"/>
          <p:cNvSpPr txBox="1"/>
          <p:nvPr/>
        </p:nvSpPr>
        <p:spPr>
          <a:xfrm>
            <a:off x="3896824" y="1795250"/>
            <a:ext cx="1210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Optimize for Mobile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2114773" y="1795250"/>
            <a:ext cx="10743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Website Design &amp; Dev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6" name="Google Shape;246;p14"/>
          <p:cNvSpPr txBox="1"/>
          <p:nvPr/>
        </p:nvSpPr>
        <p:spPr>
          <a:xfrm>
            <a:off x="5698678" y="1795250"/>
            <a:ext cx="1046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E-Commerce Dev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7" name="Google Shape;247;p14"/>
          <p:cNvSpPr txBox="1"/>
          <p:nvPr/>
        </p:nvSpPr>
        <p:spPr>
          <a:xfrm>
            <a:off x="3896825" y="2043450"/>
            <a:ext cx="642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Purchase Flow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8" name="Google Shape;248;p14"/>
          <p:cNvSpPr txBox="1"/>
          <p:nvPr/>
        </p:nvSpPr>
        <p:spPr>
          <a:xfrm>
            <a:off x="5698677" y="2033375"/>
            <a:ext cx="9969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Rebrand Update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49" name="Google Shape;249;p14"/>
          <p:cNvSpPr txBox="1"/>
          <p:nvPr/>
        </p:nvSpPr>
        <p:spPr>
          <a:xfrm>
            <a:off x="5698677" y="2271500"/>
            <a:ext cx="11457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Blog Design Update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0" name="Google Shape;250;p14"/>
          <p:cNvSpPr txBox="1"/>
          <p:nvPr/>
        </p:nvSpPr>
        <p:spPr>
          <a:xfrm>
            <a:off x="3892333" y="4200300"/>
            <a:ext cx="1145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Security Audit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1" name="Google Shape;251;p14"/>
          <p:cNvSpPr txBox="1"/>
          <p:nvPr/>
        </p:nvSpPr>
        <p:spPr>
          <a:xfrm>
            <a:off x="5680625" y="3320825"/>
            <a:ext cx="10467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3rd Party Lead Gen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2" name="Google Shape;252;p14"/>
          <p:cNvSpPr txBox="1"/>
          <p:nvPr/>
        </p:nvSpPr>
        <p:spPr>
          <a:xfrm>
            <a:off x="7502281" y="3320825"/>
            <a:ext cx="911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Youtube Ads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3" name="Google Shape;253;p14"/>
          <p:cNvSpPr txBox="1"/>
          <p:nvPr/>
        </p:nvSpPr>
        <p:spPr>
          <a:xfrm>
            <a:off x="3878771" y="3524025"/>
            <a:ext cx="13485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Display Ads Creative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4" name="Google Shape;254;p14"/>
          <p:cNvSpPr txBox="1"/>
          <p:nvPr/>
        </p:nvSpPr>
        <p:spPr>
          <a:xfrm>
            <a:off x="3896823" y="2804900"/>
            <a:ext cx="107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SEM Campaign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5" name="Google Shape;255;p14"/>
          <p:cNvSpPr txBox="1"/>
          <p:nvPr/>
        </p:nvSpPr>
        <p:spPr>
          <a:xfrm>
            <a:off x="5698678" y="2804900"/>
            <a:ext cx="973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Blog Campaign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6" name="Google Shape;256;p14"/>
          <p:cNvSpPr txBox="1"/>
          <p:nvPr/>
        </p:nvSpPr>
        <p:spPr>
          <a:xfrm>
            <a:off x="7520295" y="2043450"/>
            <a:ext cx="1210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Funnel Optimization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7" name="Google Shape;257;p14"/>
          <p:cNvSpPr txBox="1"/>
          <p:nvPr/>
        </p:nvSpPr>
        <p:spPr>
          <a:xfrm>
            <a:off x="3892331" y="3990750"/>
            <a:ext cx="112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Geo-replication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8" name="Google Shape;258;p14"/>
          <p:cNvSpPr txBox="1"/>
          <p:nvPr/>
        </p:nvSpPr>
        <p:spPr>
          <a:xfrm>
            <a:off x="5694147" y="4000875"/>
            <a:ext cx="1416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Access Firewall Integration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9" name="Google Shape;259;p14"/>
          <p:cNvSpPr txBox="1"/>
          <p:nvPr/>
        </p:nvSpPr>
        <p:spPr>
          <a:xfrm>
            <a:off x="7515800" y="3990750"/>
            <a:ext cx="12333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Disaster Recovery Testing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0" name="Google Shape;260;p14"/>
          <p:cNvSpPr txBox="1"/>
          <p:nvPr/>
        </p:nvSpPr>
        <p:spPr>
          <a:xfrm>
            <a:off x="5698677" y="4481275"/>
            <a:ext cx="107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Automated Testing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1" name="Google Shape;261;p14"/>
          <p:cNvSpPr txBox="1"/>
          <p:nvPr/>
        </p:nvSpPr>
        <p:spPr>
          <a:xfrm>
            <a:off x="3896824" y="4481275"/>
            <a:ext cx="1554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Automated Test Framework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2" name="Google Shape;262;p14"/>
          <p:cNvSpPr txBox="1"/>
          <p:nvPr/>
        </p:nvSpPr>
        <p:spPr>
          <a:xfrm>
            <a:off x="7520295" y="4481275"/>
            <a:ext cx="112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Automated Testing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337860" y="1316083"/>
            <a:ext cx="5685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Q3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159467" y="1316083"/>
            <a:ext cx="4332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Q4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65" name="Google Shape;265;p14"/>
          <p:cNvSpPr txBox="1"/>
          <p:nvPr/>
        </p:nvSpPr>
        <p:spPr>
          <a:xfrm>
            <a:off x="5698679" y="3043025"/>
            <a:ext cx="10467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Brand Change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6" name="Google Shape;266;p14"/>
          <p:cNvSpPr txBox="1"/>
          <p:nvPr/>
        </p:nvSpPr>
        <p:spPr>
          <a:xfrm>
            <a:off x="7520286" y="2566775"/>
            <a:ext cx="1046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SEO Review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7" name="Google Shape;267;p14"/>
          <p:cNvSpPr txBox="1"/>
          <p:nvPr/>
        </p:nvSpPr>
        <p:spPr>
          <a:xfrm>
            <a:off x="7520289" y="2804900"/>
            <a:ext cx="973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SEM Review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cxnSp>
        <p:nvCxnSpPr>
          <p:cNvPr id="268" name="Google Shape;268;p14"/>
          <p:cNvCxnSpPr/>
          <p:nvPr/>
        </p:nvCxnSpPr>
        <p:spPr>
          <a:xfrm>
            <a:off x="3522143" y="1344840"/>
            <a:ext cx="0" cy="1905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2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9" name="Google Shape;269;p14"/>
          <p:cNvCxnSpPr/>
          <p:nvPr/>
        </p:nvCxnSpPr>
        <p:spPr>
          <a:xfrm>
            <a:off x="5323985" y="1344840"/>
            <a:ext cx="0" cy="1905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2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0" name="Google Shape;270;p14"/>
          <p:cNvCxnSpPr/>
          <p:nvPr/>
        </p:nvCxnSpPr>
        <p:spPr>
          <a:xfrm>
            <a:off x="7145627" y="1344840"/>
            <a:ext cx="0" cy="1905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2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1" name="Google Shape;271;p14"/>
          <p:cNvSpPr/>
          <p:nvPr/>
        </p:nvSpPr>
        <p:spPr>
          <a:xfrm>
            <a:off x="574175" y="1554975"/>
            <a:ext cx="5541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4"/>
          <p:cNvSpPr txBox="1"/>
          <p:nvPr/>
        </p:nvSpPr>
        <p:spPr>
          <a:xfrm>
            <a:off x="587975" y="1585182"/>
            <a:ext cx="5355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Accountable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73" name="Google Shape;273;p14"/>
          <p:cNvSpPr/>
          <p:nvPr/>
        </p:nvSpPr>
        <p:spPr>
          <a:xfrm>
            <a:off x="1128250" y="1554975"/>
            <a:ext cx="4632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4"/>
          <p:cNvSpPr txBox="1"/>
          <p:nvPr/>
        </p:nvSpPr>
        <p:spPr>
          <a:xfrm>
            <a:off x="1122650" y="1580385"/>
            <a:ext cx="4689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Status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275" name="Google Shape;275;p14"/>
          <p:cNvCxnSpPr/>
          <p:nvPr/>
        </p:nvCxnSpPr>
        <p:spPr>
          <a:xfrm>
            <a:off x="1130056" y="1554962"/>
            <a:ext cx="0" cy="31146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6" name="Google Shape;276;p14"/>
          <p:cNvCxnSpPr/>
          <p:nvPr/>
        </p:nvCxnSpPr>
        <p:spPr>
          <a:xfrm>
            <a:off x="1588044" y="1582987"/>
            <a:ext cx="0" cy="30861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7" name="Google Shape;277;p14"/>
          <p:cNvSpPr/>
          <p:nvPr/>
        </p:nvSpPr>
        <p:spPr>
          <a:xfrm>
            <a:off x="3666551" y="17639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4"/>
          <p:cNvSpPr/>
          <p:nvPr/>
        </p:nvSpPr>
        <p:spPr>
          <a:xfrm>
            <a:off x="3666551" y="20020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5468376" y="17639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5468376" y="2002038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5468364" y="2240138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4"/>
          <p:cNvSpPr/>
          <p:nvPr/>
        </p:nvSpPr>
        <p:spPr>
          <a:xfrm>
            <a:off x="7290026" y="17639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4"/>
          <p:cNvSpPr/>
          <p:nvPr/>
        </p:nvSpPr>
        <p:spPr>
          <a:xfrm>
            <a:off x="7290026" y="2002050"/>
            <a:ext cx="189600" cy="190500"/>
          </a:xfrm>
          <a:prstGeom prst="star8">
            <a:avLst>
              <a:gd name="adj" fmla="val 375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4"/>
          <p:cNvSpPr txBox="1"/>
          <p:nvPr/>
        </p:nvSpPr>
        <p:spPr>
          <a:xfrm>
            <a:off x="1753050" y="251050"/>
            <a:ext cx="5637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Project Roadmap Template</a:t>
            </a:r>
            <a:endParaRPr sz="30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285" name="Google Shape;2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50" y="4919825"/>
            <a:ext cx="699000" cy="1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5"/>
          <p:cNvSpPr/>
          <p:nvPr/>
        </p:nvSpPr>
        <p:spPr>
          <a:xfrm>
            <a:off x="641375" y="1211033"/>
            <a:ext cx="8464800" cy="11712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641375" y="2429783"/>
            <a:ext cx="8464800" cy="988800"/>
          </a:xfrm>
          <a:prstGeom prst="rect">
            <a:avLst/>
          </a:prstGeom>
          <a:solidFill>
            <a:srgbClr val="5200FF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641375" y="3456134"/>
            <a:ext cx="8464800" cy="752400"/>
          </a:xfrm>
          <a:prstGeom prst="rect">
            <a:avLst/>
          </a:prstGeom>
          <a:solidFill>
            <a:srgbClr val="FF3399">
              <a:alpha val="259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641375" y="4256234"/>
            <a:ext cx="8464800" cy="571500"/>
          </a:xfrm>
          <a:prstGeom prst="rect">
            <a:avLst/>
          </a:prstGeom>
          <a:solidFill>
            <a:srgbClr val="FFA724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2108675" y="752349"/>
            <a:ext cx="7001400" cy="285900"/>
          </a:xfrm>
          <a:prstGeom prst="roundRect">
            <a:avLst>
              <a:gd name="adj" fmla="val 16667"/>
            </a:avLst>
          </a:prstGeom>
          <a:solidFill>
            <a:srgbClr val="5A607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47625" y="1223084"/>
            <a:ext cx="562200" cy="1160100"/>
          </a:xfrm>
          <a:prstGeom prst="rect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47625" y="2430809"/>
            <a:ext cx="562200" cy="988800"/>
          </a:xfrm>
          <a:prstGeom prst="rect">
            <a:avLst/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47625" y="3457217"/>
            <a:ext cx="562200" cy="7524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47625" y="4257317"/>
            <a:ext cx="562200" cy="571500"/>
          </a:xfrm>
          <a:prstGeom prst="rect">
            <a:avLst/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9" name="Google Shape;299;p15"/>
          <p:cNvCxnSpPr/>
          <p:nvPr/>
        </p:nvCxnSpPr>
        <p:spPr>
          <a:xfrm>
            <a:off x="3536625" y="923435"/>
            <a:ext cx="0" cy="39042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0" name="Google Shape;300;p15"/>
          <p:cNvCxnSpPr/>
          <p:nvPr/>
        </p:nvCxnSpPr>
        <p:spPr>
          <a:xfrm>
            <a:off x="4935561" y="923435"/>
            <a:ext cx="0" cy="39042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1" name="Google Shape;301;p15"/>
          <p:cNvCxnSpPr/>
          <p:nvPr/>
        </p:nvCxnSpPr>
        <p:spPr>
          <a:xfrm>
            <a:off x="6319292" y="923435"/>
            <a:ext cx="0" cy="39042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02" name="Google Shape;302;p15"/>
          <p:cNvCxnSpPr/>
          <p:nvPr/>
        </p:nvCxnSpPr>
        <p:spPr>
          <a:xfrm>
            <a:off x="7703022" y="923435"/>
            <a:ext cx="0" cy="39042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3" name="Google Shape;303;p15"/>
          <p:cNvSpPr/>
          <p:nvPr/>
        </p:nvSpPr>
        <p:spPr>
          <a:xfrm>
            <a:off x="4677062" y="1528390"/>
            <a:ext cx="4197300" cy="1524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5"/>
          <p:cNvSpPr/>
          <p:nvPr/>
        </p:nvSpPr>
        <p:spPr>
          <a:xfrm>
            <a:off x="2897980" y="1728415"/>
            <a:ext cx="1456500" cy="152400"/>
          </a:xfrm>
          <a:prstGeom prst="chevron">
            <a:avLst>
              <a:gd name="adj" fmla="val 50000"/>
            </a:avLst>
          </a:prstGeom>
          <a:solidFill>
            <a:srgbClr val="00D1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5"/>
          <p:cNvSpPr/>
          <p:nvPr/>
        </p:nvSpPr>
        <p:spPr>
          <a:xfrm>
            <a:off x="5665441" y="1728415"/>
            <a:ext cx="711300" cy="1524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5"/>
          <p:cNvSpPr/>
          <p:nvPr/>
        </p:nvSpPr>
        <p:spPr>
          <a:xfrm>
            <a:off x="3506213" y="2201173"/>
            <a:ext cx="1867500" cy="1524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"/>
          <p:cNvSpPr/>
          <p:nvPr/>
        </p:nvSpPr>
        <p:spPr>
          <a:xfrm>
            <a:off x="6775467" y="2201173"/>
            <a:ext cx="1379100" cy="152400"/>
          </a:xfrm>
          <a:prstGeom prst="chevron">
            <a:avLst>
              <a:gd name="adj" fmla="val 50000"/>
            </a:avLst>
          </a:prstGeom>
          <a:solidFill>
            <a:srgbClr val="00D1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5"/>
          <p:cNvSpPr/>
          <p:nvPr/>
        </p:nvSpPr>
        <p:spPr>
          <a:xfrm>
            <a:off x="2335365" y="2458348"/>
            <a:ext cx="1713300" cy="152400"/>
          </a:xfrm>
          <a:prstGeom prst="chevron">
            <a:avLst>
              <a:gd name="adj" fmla="val 50000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5"/>
          <p:cNvSpPr/>
          <p:nvPr/>
        </p:nvSpPr>
        <p:spPr>
          <a:xfrm>
            <a:off x="4829120" y="2458348"/>
            <a:ext cx="2098800" cy="152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5"/>
          <p:cNvSpPr/>
          <p:nvPr/>
        </p:nvSpPr>
        <p:spPr>
          <a:xfrm>
            <a:off x="6760260" y="2639323"/>
            <a:ext cx="2295600" cy="152400"/>
          </a:xfrm>
          <a:prstGeom prst="chevron">
            <a:avLst>
              <a:gd name="adj" fmla="val 50000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5"/>
          <p:cNvSpPr/>
          <p:nvPr/>
        </p:nvSpPr>
        <p:spPr>
          <a:xfrm>
            <a:off x="3080450" y="2639323"/>
            <a:ext cx="1559100" cy="152400"/>
          </a:xfrm>
          <a:prstGeom prst="chevron">
            <a:avLst>
              <a:gd name="adj" fmla="val 50000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5"/>
          <p:cNvSpPr/>
          <p:nvPr/>
        </p:nvSpPr>
        <p:spPr>
          <a:xfrm>
            <a:off x="3810330" y="3219343"/>
            <a:ext cx="2141400" cy="152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5"/>
          <p:cNvSpPr/>
          <p:nvPr/>
        </p:nvSpPr>
        <p:spPr>
          <a:xfrm>
            <a:off x="6273674" y="3219343"/>
            <a:ext cx="2021700" cy="152400"/>
          </a:xfrm>
          <a:prstGeom prst="roundRect">
            <a:avLst>
              <a:gd name="adj" fmla="val 16667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5"/>
          <p:cNvSpPr/>
          <p:nvPr/>
        </p:nvSpPr>
        <p:spPr>
          <a:xfrm>
            <a:off x="6182439" y="3484709"/>
            <a:ext cx="1559100" cy="152400"/>
          </a:xfrm>
          <a:prstGeom prst="chevron">
            <a:avLst>
              <a:gd name="adj" fmla="val 50000"/>
            </a:avLst>
          </a:prstGeom>
          <a:solidFill>
            <a:srgbClr val="FF89C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5"/>
          <p:cNvSpPr/>
          <p:nvPr/>
        </p:nvSpPr>
        <p:spPr>
          <a:xfrm>
            <a:off x="3916770" y="3484709"/>
            <a:ext cx="711300" cy="1524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5"/>
          <p:cNvSpPr/>
          <p:nvPr/>
        </p:nvSpPr>
        <p:spPr>
          <a:xfrm>
            <a:off x="6805878" y="3665684"/>
            <a:ext cx="1499100" cy="1524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4783503" y="3665684"/>
            <a:ext cx="1593300" cy="1524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5"/>
          <p:cNvSpPr/>
          <p:nvPr/>
        </p:nvSpPr>
        <p:spPr>
          <a:xfrm>
            <a:off x="2700304" y="3846659"/>
            <a:ext cx="2141400" cy="152400"/>
          </a:xfrm>
          <a:prstGeom prst="chevron">
            <a:avLst>
              <a:gd name="adj" fmla="val 50000"/>
            </a:avLst>
          </a:prstGeom>
          <a:solidFill>
            <a:srgbClr val="FF89C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5"/>
          <p:cNvSpPr/>
          <p:nvPr/>
        </p:nvSpPr>
        <p:spPr>
          <a:xfrm>
            <a:off x="7733434" y="4027634"/>
            <a:ext cx="1302000" cy="1524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5"/>
          <p:cNvSpPr/>
          <p:nvPr/>
        </p:nvSpPr>
        <p:spPr>
          <a:xfrm>
            <a:off x="6395321" y="4284809"/>
            <a:ext cx="1199100" cy="152400"/>
          </a:xfrm>
          <a:prstGeom prst="chevron">
            <a:avLst>
              <a:gd name="adj" fmla="val 50000"/>
            </a:avLst>
          </a:prstGeom>
          <a:solidFill>
            <a:srgbClr val="FF63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5"/>
          <p:cNvSpPr/>
          <p:nvPr/>
        </p:nvSpPr>
        <p:spPr>
          <a:xfrm>
            <a:off x="4509798" y="4465784"/>
            <a:ext cx="1627500" cy="152400"/>
          </a:xfrm>
          <a:prstGeom prst="chevron">
            <a:avLst>
              <a:gd name="adj" fmla="val 50000"/>
            </a:avLst>
          </a:prstGeom>
          <a:solidFill>
            <a:srgbClr val="FF63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5"/>
          <p:cNvSpPr/>
          <p:nvPr/>
        </p:nvSpPr>
        <p:spPr>
          <a:xfrm>
            <a:off x="6836289" y="4465784"/>
            <a:ext cx="1550400" cy="152400"/>
          </a:xfrm>
          <a:prstGeom prst="chevron">
            <a:avLst>
              <a:gd name="adj" fmla="val 50000"/>
            </a:avLst>
          </a:prstGeom>
          <a:solidFill>
            <a:srgbClr val="FF63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5"/>
          <p:cNvSpPr/>
          <p:nvPr/>
        </p:nvSpPr>
        <p:spPr>
          <a:xfrm>
            <a:off x="2730716" y="4646759"/>
            <a:ext cx="1610400" cy="152400"/>
          </a:xfrm>
          <a:prstGeom prst="chevron">
            <a:avLst>
              <a:gd name="adj" fmla="val 50000"/>
            </a:avLst>
          </a:prstGeom>
          <a:solidFill>
            <a:srgbClr val="FF631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5"/>
          <p:cNvSpPr/>
          <p:nvPr/>
        </p:nvSpPr>
        <p:spPr>
          <a:xfrm>
            <a:off x="2897980" y="1728415"/>
            <a:ext cx="1242000" cy="152400"/>
          </a:xfrm>
          <a:prstGeom prst="chevron">
            <a:avLst>
              <a:gd name="adj" fmla="val 50000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5"/>
          <p:cNvSpPr/>
          <p:nvPr/>
        </p:nvSpPr>
        <p:spPr>
          <a:xfrm rot="10800000" flipH="1">
            <a:off x="4481200" y="1936219"/>
            <a:ext cx="102900" cy="133500"/>
          </a:xfrm>
          <a:prstGeom prst="triangle">
            <a:avLst>
              <a:gd name="adj" fmla="val 50000"/>
            </a:avLst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5"/>
          <p:cNvSpPr/>
          <p:nvPr/>
        </p:nvSpPr>
        <p:spPr>
          <a:xfrm>
            <a:off x="6775467" y="2201173"/>
            <a:ext cx="1105200" cy="152400"/>
          </a:xfrm>
          <a:prstGeom prst="chevron">
            <a:avLst>
              <a:gd name="adj" fmla="val 50000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5"/>
          <p:cNvSpPr/>
          <p:nvPr/>
        </p:nvSpPr>
        <p:spPr>
          <a:xfrm>
            <a:off x="2335365" y="2458348"/>
            <a:ext cx="428400" cy="152400"/>
          </a:xfrm>
          <a:prstGeom prst="chevron">
            <a:avLst>
              <a:gd name="adj" fmla="val 50000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5"/>
          <p:cNvSpPr/>
          <p:nvPr/>
        </p:nvSpPr>
        <p:spPr>
          <a:xfrm>
            <a:off x="6760260" y="2639323"/>
            <a:ext cx="1953000" cy="152400"/>
          </a:xfrm>
          <a:prstGeom prst="chevron">
            <a:avLst>
              <a:gd name="adj" fmla="val 50000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5"/>
          <p:cNvSpPr/>
          <p:nvPr/>
        </p:nvSpPr>
        <p:spPr>
          <a:xfrm>
            <a:off x="3080450" y="2639323"/>
            <a:ext cx="1173600" cy="152400"/>
          </a:xfrm>
          <a:prstGeom prst="chevron">
            <a:avLst>
              <a:gd name="adj" fmla="val 50000"/>
            </a:avLst>
          </a:prstGeom>
          <a:solidFill>
            <a:srgbClr val="5200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866D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5"/>
          <p:cNvSpPr/>
          <p:nvPr/>
        </p:nvSpPr>
        <p:spPr>
          <a:xfrm>
            <a:off x="6182439" y="3484709"/>
            <a:ext cx="1096500" cy="152400"/>
          </a:xfrm>
          <a:prstGeom prst="chevron">
            <a:avLst>
              <a:gd name="adj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5"/>
          <p:cNvSpPr/>
          <p:nvPr/>
        </p:nvSpPr>
        <p:spPr>
          <a:xfrm>
            <a:off x="2700304" y="3846659"/>
            <a:ext cx="1815900" cy="152400"/>
          </a:xfrm>
          <a:prstGeom prst="chevron">
            <a:avLst>
              <a:gd name="adj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5"/>
          <p:cNvSpPr/>
          <p:nvPr/>
        </p:nvSpPr>
        <p:spPr>
          <a:xfrm>
            <a:off x="6395321" y="4284809"/>
            <a:ext cx="899400" cy="152400"/>
          </a:xfrm>
          <a:prstGeom prst="chevron">
            <a:avLst>
              <a:gd name="adj" fmla="val 50000"/>
            </a:avLst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5"/>
          <p:cNvSpPr/>
          <p:nvPr/>
        </p:nvSpPr>
        <p:spPr>
          <a:xfrm>
            <a:off x="4509798" y="4465784"/>
            <a:ext cx="1216200" cy="152400"/>
          </a:xfrm>
          <a:prstGeom prst="chevron">
            <a:avLst>
              <a:gd name="adj" fmla="val 50000"/>
            </a:avLst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5"/>
          <p:cNvSpPr/>
          <p:nvPr/>
        </p:nvSpPr>
        <p:spPr>
          <a:xfrm>
            <a:off x="6836289" y="4465784"/>
            <a:ext cx="1242000" cy="152400"/>
          </a:xfrm>
          <a:prstGeom prst="chevron">
            <a:avLst>
              <a:gd name="adj" fmla="val 50000"/>
            </a:avLst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5"/>
          <p:cNvSpPr/>
          <p:nvPr/>
        </p:nvSpPr>
        <p:spPr>
          <a:xfrm>
            <a:off x="2730716" y="4646759"/>
            <a:ext cx="1045200" cy="152400"/>
          </a:xfrm>
          <a:prstGeom prst="chevron">
            <a:avLst>
              <a:gd name="adj" fmla="val 50000"/>
            </a:avLst>
          </a:prstGeom>
          <a:solidFill>
            <a:srgbClr val="FFA7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5"/>
          <p:cNvSpPr txBox="1"/>
          <p:nvPr/>
        </p:nvSpPr>
        <p:spPr>
          <a:xfrm>
            <a:off x="47625" y="1693066"/>
            <a:ext cx="5622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Delivery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37" name="Google Shape;337;p15"/>
          <p:cNvSpPr txBox="1"/>
          <p:nvPr/>
        </p:nvSpPr>
        <p:spPr>
          <a:xfrm>
            <a:off x="47625" y="2883215"/>
            <a:ext cx="5622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Ops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38" name="Google Shape;338;p15"/>
          <p:cNvSpPr txBox="1"/>
          <p:nvPr/>
        </p:nvSpPr>
        <p:spPr>
          <a:xfrm>
            <a:off x="47625" y="3763684"/>
            <a:ext cx="5622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Risk Mgt</a:t>
            </a:r>
            <a:endParaRPr sz="8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39" name="Google Shape;339;p15"/>
          <p:cNvSpPr txBox="1"/>
          <p:nvPr/>
        </p:nvSpPr>
        <p:spPr>
          <a:xfrm>
            <a:off x="47625" y="4473297"/>
            <a:ext cx="5622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QoS</a:t>
            </a:r>
            <a:endParaRPr sz="1000"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40" name="Google Shape;340;p15"/>
          <p:cNvSpPr/>
          <p:nvPr/>
        </p:nvSpPr>
        <p:spPr>
          <a:xfrm rot="10800000" flipH="1">
            <a:off x="3768589" y="648299"/>
            <a:ext cx="77100" cy="95100"/>
          </a:xfrm>
          <a:prstGeom prst="triangle">
            <a:avLst>
              <a:gd name="adj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5"/>
          <p:cNvSpPr txBox="1"/>
          <p:nvPr/>
        </p:nvSpPr>
        <p:spPr>
          <a:xfrm>
            <a:off x="3626997" y="530619"/>
            <a:ext cx="417428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Today</a:t>
            </a:r>
            <a:endParaRPr sz="1100" dirty="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42" name="Google Shape;342;p15"/>
          <p:cNvSpPr txBox="1"/>
          <p:nvPr/>
        </p:nvSpPr>
        <p:spPr>
          <a:xfrm>
            <a:off x="2180559" y="819024"/>
            <a:ext cx="8652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Q3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3" name="Google Shape;343;p15"/>
          <p:cNvSpPr txBox="1"/>
          <p:nvPr/>
        </p:nvSpPr>
        <p:spPr>
          <a:xfrm>
            <a:off x="3579433" y="819024"/>
            <a:ext cx="6423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Q4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4" name="Google Shape;344;p15"/>
          <p:cNvSpPr txBox="1"/>
          <p:nvPr/>
        </p:nvSpPr>
        <p:spPr>
          <a:xfrm>
            <a:off x="4978425" y="819024"/>
            <a:ext cx="1242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Q1 2025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5" name="Google Shape;345;p15"/>
          <p:cNvSpPr txBox="1"/>
          <p:nvPr/>
        </p:nvSpPr>
        <p:spPr>
          <a:xfrm>
            <a:off x="6362133" y="819024"/>
            <a:ext cx="49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Q2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6" name="Google Shape;346;p15"/>
          <p:cNvSpPr txBox="1"/>
          <p:nvPr/>
        </p:nvSpPr>
        <p:spPr>
          <a:xfrm>
            <a:off x="7745845" y="819024"/>
            <a:ext cx="5622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Q3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47" name="Google Shape;347;p15"/>
          <p:cNvSpPr txBox="1"/>
          <p:nvPr/>
        </p:nvSpPr>
        <p:spPr>
          <a:xfrm>
            <a:off x="6380801" y="1540657"/>
            <a:ext cx="13020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System Balancing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48" name="Google Shape;348;p15"/>
          <p:cNvSpPr txBox="1"/>
          <p:nvPr/>
        </p:nvSpPr>
        <p:spPr>
          <a:xfrm>
            <a:off x="3060875" y="1748332"/>
            <a:ext cx="950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Consumption Metrics 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49" name="Google Shape;349;p15"/>
          <p:cNvSpPr txBox="1"/>
          <p:nvPr/>
        </p:nvSpPr>
        <p:spPr>
          <a:xfrm>
            <a:off x="5772700" y="1748332"/>
            <a:ext cx="496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Offloading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0" name="Google Shape;350;p15"/>
          <p:cNvSpPr txBox="1"/>
          <p:nvPr/>
        </p:nvSpPr>
        <p:spPr>
          <a:xfrm>
            <a:off x="7244149" y="1805094"/>
            <a:ext cx="537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Perf Check</a:t>
            </a:r>
            <a:r>
              <a:rPr lang="en" sz="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51" name="Google Shape;351;p15"/>
          <p:cNvSpPr txBox="1"/>
          <p:nvPr/>
        </p:nvSpPr>
        <p:spPr>
          <a:xfrm>
            <a:off x="7303990" y="2058544"/>
            <a:ext cx="41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Jun 18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2" name="Google Shape;352;p15"/>
          <p:cNvSpPr txBox="1"/>
          <p:nvPr/>
        </p:nvSpPr>
        <p:spPr>
          <a:xfrm>
            <a:off x="4256655" y="1817694"/>
            <a:ext cx="562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Iframes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" name="Google Shape;353;p15"/>
          <p:cNvSpPr txBox="1"/>
          <p:nvPr/>
        </p:nvSpPr>
        <p:spPr>
          <a:xfrm>
            <a:off x="4339151" y="2058544"/>
            <a:ext cx="387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Dec 5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4" name="Google Shape;354;p15"/>
          <p:cNvSpPr txBox="1"/>
          <p:nvPr/>
        </p:nvSpPr>
        <p:spPr>
          <a:xfrm>
            <a:off x="4021712" y="2224382"/>
            <a:ext cx="836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SDK Optimization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5" name="Google Shape;355;p15"/>
          <p:cNvSpPr txBox="1"/>
          <p:nvPr/>
        </p:nvSpPr>
        <p:spPr>
          <a:xfrm>
            <a:off x="6922175" y="2213432"/>
            <a:ext cx="811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Load Performance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56" name="Google Shape;356;p15"/>
          <p:cNvSpPr txBox="1"/>
          <p:nvPr/>
        </p:nvSpPr>
        <p:spPr>
          <a:xfrm>
            <a:off x="2910724" y="2480707"/>
            <a:ext cx="685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Security Policy 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7" name="Google Shape;357;p15"/>
          <p:cNvSpPr txBox="1"/>
          <p:nvPr/>
        </p:nvSpPr>
        <p:spPr>
          <a:xfrm>
            <a:off x="5409029" y="2480707"/>
            <a:ext cx="939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Conf Stations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8" name="Google Shape;358;p15"/>
          <p:cNvSpPr txBox="1"/>
          <p:nvPr/>
        </p:nvSpPr>
        <p:spPr>
          <a:xfrm>
            <a:off x="7308824" y="2661019"/>
            <a:ext cx="788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Source code 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59" name="Google Shape;359;p15"/>
          <p:cNvSpPr txBox="1"/>
          <p:nvPr/>
        </p:nvSpPr>
        <p:spPr>
          <a:xfrm>
            <a:off x="3208025" y="2661669"/>
            <a:ext cx="836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Documentation 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0" name="Google Shape;360;p15"/>
          <p:cNvSpPr txBox="1"/>
          <p:nvPr/>
        </p:nvSpPr>
        <p:spPr>
          <a:xfrm>
            <a:off x="4475125" y="3241694"/>
            <a:ext cx="811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Recruit: Round 1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1" name="Google Shape;361;p15"/>
          <p:cNvSpPr txBox="1"/>
          <p:nvPr/>
        </p:nvSpPr>
        <p:spPr>
          <a:xfrm>
            <a:off x="6928875" y="3241619"/>
            <a:ext cx="711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Recruit: Round 2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2" name="Google Shape;362;p15"/>
          <p:cNvSpPr txBox="1"/>
          <p:nvPr/>
        </p:nvSpPr>
        <p:spPr>
          <a:xfrm>
            <a:off x="6404150" y="3496960"/>
            <a:ext cx="65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Certification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63" name="Google Shape;363;p15"/>
          <p:cNvSpPr txBox="1"/>
          <p:nvPr/>
        </p:nvSpPr>
        <p:spPr>
          <a:xfrm>
            <a:off x="4174404" y="3507065"/>
            <a:ext cx="197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Logs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4" name="Google Shape;364;p15"/>
          <p:cNvSpPr txBox="1"/>
          <p:nvPr/>
        </p:nvSpPr>
        <p:spPr>
          <a:xfrm>
            <a:off x="7038825" y="3688035"/>
            <a:ext cx="1033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Content Management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5" name="Google Shape;365;p15"/>
          <p:cNvSpPr txBox="1"/>
          <p:nvPr/>
        </p:nvSpPr>
        <p:spPr>
          <a:xfrm>
            <a:off x="5224500" y="3688035"/>
            <a:ext cx="711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Access Control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6" name="Google Shape;366;p15"/>
          <p:cNvSpPr txBox="1"/>
          <p:nvPr/>
        </p:nvSpPr>
        <p:spPr>
          <a:xfrm>
            <a:off x="3263374" y="3869010"/>
            <a:ext cx="725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Risk Training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7" name="Google Shape;367;p15"/>
          <p:cNvSpPr txBox="1"/>
          <p:nvPr/>
        </p:nvSpPr>
        <p:spPr>
          <a:xfrm>
            <a:off x="8002978" y="4049985"/>
            <a:ext cx="762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User Passwords 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8" name="Google Shape;368;p15"/>
          <p:cNvSpPr txBox="1"/>
          <p:nvPr/>
        </p:nvSpPr>
        <p:spPr>
          <a:xfrm>
            <a:off x="6481200" y="4307160"/>
            <a:ext cx="737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SLA Metrics 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69" name="Google Shape;369;p15"/>
          <p:cNvSpPr txBox="1"/>
          <p:nvPr/>
        </p:nvSpPr>
        <p:spPr>
          <a:xfrm>
            <a:off x="4584100" y="4478035"/>
            <a:ext cx="1066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Availability Metrics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70" name="Google Shape;370;p15"/>
          <p:cNvSpPr txBox="1"/>
          <p:nvPr/>
        </p:nvSpPr>
        <p:spPr>
          <a:xfrm>
            <a:off x="6912600" y="4478035"/>
            <a:ext cx="1086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Onboarding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sp>
        <p:nvSpPr>
          <p:cNvPr id="371" name="Google Shape;371;p15"/>
          <p:cNvSpPr txBox="1"/>
          <p:nvPr/>
        </p:nvSpPr>
        <p:spPr>
          <a:xfrm>
            <a:off x="2801975" y="4659010"/>
            <a:ext cx="899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Alerting</a:t>
            </a:r>
            <a:r>
              <a:rPr lang="en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/>
          </a:p>
        </p:txBody>
      </p:sp>
      <p:cxnSp>
        <p:nvCxnSpPr>
          <p:cNvPr id="372" name="Google Shape;372;p15"/>
          <p:cNvCxnSpPr/>
          <p:nvPr/>
        </p:nvCxnSpPr>
        <p:spPr>
          <a:xfrm>
            <a:off x="3536625" y="819024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3" name="Google Shape;373;p15"/>
          <p:cNvCxnSpPr/>
          <p:nvPr/>
        </p:nvCxnSpPr>
        <p:spPr>
          <a:xfrm>
            <a:off x="4935561" y="819024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4" name="Google Shape;374;p15"/>
          <p:cNvCxnSpPr/>
          <p:nvPr/>
        </p:nvCxnSpPr>
        <p:spPr>
          <a:xfrm>
            <a:off x="6319292" y="819024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5" name="Google Shape;375;p15"/>
          <p:cNvCxnSpPr/>
          <p:nvPr/>
        </p:nvCxnSpPr>
        <p:spPr>
          <a:xfrm>
            <a:off x="7703022" y="819024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76" name="Google Shape;376;p15"/>
          <p:cNvSpPr/>
          <p:nvPr/>
        </p:nvSpPr>
        <p:spPr>
          <a:xfrm>
            <a:off x="4805445" y="1528382"/>
            <a:ext cx="123600" cy="1524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5"/>
          <p:cNvSpPr/>
          <p:nvPr/>
        </p:nvSpPr>
        <p:spPr>
          <a:xfrm>
            <a:off x="6189050" y="1528201"/>
            <a:ext cx="123600" cy="1524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5"/>
          <p:cNvSpPr/>
          <p:nvPr/>
        </p:nvSpPr>
        <p:spPr>
          <a:xfrm>
            <a:off x="7710000" y="1528674"/>
            <a:ext cx="123000" cy="1521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5"/>
          <p:cNvSpPr txBox="1"/>
          <p:nvPr/>
        </p:nvSpPr>
        <p:spPr>
          <a:xfrm>
            <a:off x="4628403" y="1272236"/>
            <a:ext cx="436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Phase 1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0" name="Google Shape;380;p15"/>
          <p:cNvSpPr txBox="1"/>
          <p:nvPr/>
        </p:nvSpPr>
        <p:spPr>
          <a:xfrm>
            <a:off x="4592755" y="1376657"/>
            <a:ext cx="496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Dec 27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1" name="Google Shape;381;p15"/>
          <p:cNvSpPr txBox="1"/>
          <p:nvPr/>
        </p:nvSpPr>
        <p:spPr>
          <a:xfrm>
            <a:off x="5924625" y="1269749"/>
            <a:ext cx="659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Phase 2</a:t>
            </a:r>
            <a:endParaRPr sz="1000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2" name="Google Shape;382;p15"/>
          <p:cNvSpPr txBox="1"/>
          <p:nvPr/>
        </p:nvSpPr>
        <p:spPr>
          <a:xfrm>
            <a:off x="5938108" y="1372969"/>
            <a:ext cx="625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Mar 27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3" name="Google Shape;383;p15"/>
          <p:cNvSpPr txBox="1"/>
          <p:nvPr/>
        </p:nvSpPr>
        <p:spPr>
          <a:xfrm>
            <a:off x="7558550" y="1260174"/>
            <a:ext cx="454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Phase 3</a:t>
            </a:r>
            <a:endParaRPr sz="1000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4" name="Google Shape;384;p15"/>
          <p:cNvSpPr txBox="1"/>
          <p:nvPr/>
        </p:nvSpPr>
        <p:spPr>
          <a:xfrm>
            <a:off x="7577949" y="1372957"/>
            <a:ext cx="387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Jul 5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5" name="Google Shape;385;p15"/>
          <p:cNvSpPr txBox="1"/>
          <p:nvPr/>
        </p:nvSpPr>
        <p:spPr>
          <a:xfrm>
            <a:off x="6853824" y="3058307"/>
            <a:ext cx="466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Onramp 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6" name="Google Shape;386;p15"/>
          <p:cNvSpPr txBox="1"/>
          <p:nvPr/>
        </p:nvSpPr>
        <p:spPr>
          <a:xfrm>
            <a:off x="6907076" y="2960107"/>
            <a:ext cx="36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May 21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7" name="Google Shape;387;p15"/>
          <p:cNvSpPr txBox="1"/>
          <p:nvPr/>
        </p:nvSpPr>
        <p:spPr>
          <a:xfrm>
            <a:off x="4211124" y="3058332"/>
            <a:ext cx="551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Equip Docs 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8" name="Google Shape;388;p15"/>
          <p:cNvSpPr txBox="1"/>
          <p:nvPr/>
        </p:nvSpPr>
        <p:spPr>
          <a:xfrm>
            <a:off x="4334425" y="2960107"/>
            <a:ext cx="30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Dec 2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389" name="Google Shape;389;p15"/>
          <p:cNvSpPr txBox="1"/>
          <p:nvPr/>
        </p:nvSpPr>
        <p:spPr>
          <a:xfrm>
            <a:off x="1434000" y="90346"/>
            <a:ext cx="63477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Technology Roadmap Template</a:t>
            </a:r>
            <a:endParaRPr sz="3000" dirty="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90" name="Google Shape;390;p15"/>
          <p:cNvSpPr/>
          <p:nvPr/>
        </p:nvSpPr>
        <p:spPr>
          <a:xfrm>
            <a:off x="641375" y="1038274"/>
            <a:ext cx="7884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5"/>
          <p:cNvSpPr txBox="1"/>
          <p:nvPr/>
        </p:nvSpPr>
        <p:spPr>
          <a:xfrm>
            <a:off x="641375" y="1068474"/>
            <a:ext cx="7857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Accountable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92" name="Google Shape;392;p15"/>
          <p:cNvSpPr/>
          <p:nvPr/>
        </p:nvSpPr>
        <p:spPr>
          <a:xfrm>
            <a:off x="1429775" y="1038274"/>
            <a:ext cx="6789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5"/>
          <p:cNvSpPr txBox="1"/>
          <p:nvPr/>
        </p:nvSpPr>
        <p:spPr>
          <a:xfrm>
            <a:off x="1436200" y="1063674"/>
            <a:ext cx="6654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Status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394" name="Google Shape;394;p15"/>
          <p:cNvCxnSpPr/>
          <p:nvPr/>
        </p:nvCxnSpPr>
        <p:spPr>
          <a:xfrm flipH="1">
            <a:off x="1427150" y="923435"/>
            <a:ext cx="2700" cy="38760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95" name="Google Shape;395;p15"/>
          <p:cNvCxnSpPr/>
          <p:nvPr/>
        </p:nvCxnSpPr>
        <p:spPr>
          <a:xfrm flipH="1">
            <a:off x="2101650" y="923435"/>
            <a:ext cx="2700" cy="38760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96" name="Google Shape;396;p15"/>
          <p:cNvSpPr/>
          <p:nvPr/>
        </p:nvSpPr>
        <p:spPr>
          <a:xfrm>
            <a:off x="7458952" y="1935357"/>
            <a:ext cx="108000" cy="133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5"/>
          <p:cNvSpPr/>
          <p:nvPr/>
        </p:nvSpPr>
        <p:spPr>
          <a:xfrm>
            <a:off x="7033227" y="2815107"/>
            <a:ext cx="108000" cy="133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5"/>
          <p:cNvSpPr/>
          <p:nvPr/>
        </p:nvSpPr>
        <p:spPr>
          <a:xfrm>
            <a:off x="4420975" y="2816807"/>
            <a:ext cx="132000" cy="1278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9" name="Google Shape;3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50" y="4919825"/>
            <a:ext cx="699000" cy="1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6"/>
          <p:cNvSpPr/>
          <p:nvPr/>
        </p:nvSpPr>
        <p:spPr>
          <a:xfrm>
            <a:off x="927200" y="1613152"/>
            <a:ext cx="8044500" cy="623400"/>
          </a:xfrm>
          <a:prstGeom prst="rect">
            <a:avLst/>
          </a:prstGeom>
          <a:solidFill>
            <a:srgbClr val="866DF9">
              <a:alpha val="949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6"/>
          <p:cNvSpPr/>
          <p:nvPr/>
        </p:nvSpPr>
        <p:spPr>
          <a:xfrm>
            <a:off x="3120700" y="2048559"/>
            <a:ext cx="18687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6"/>
          <p:cNvSpPr/>
          <p:nvPr/>
        </p:nvSpPr>
        <p:spPr>
          <a:xfrm>
            <a:off x="2128100" y="1671613"/>
            <a:ext cx="16737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6"/>
          <p:cNvSpPr/>
          <p:nvPr/>
        </p:nvSpPr>
        <p:spPr>
          <a:xfrm>
            <a:off x="927200" y="2283966"/>
            <a:ext cx="8044500" cy="1206900"/>
          </a:xfrm>
          <a:prstGeom prst="rect">
            <a:avLst/>
          </a:prstGeom>
          <a:solidFill>
            <a:srgbClr val="FF3399">
              <a:alpha val="259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6"/>
          <p:cNvSpPr/>
          <p:nvPr/>
        </p:nvSpPr>
        <p:spPr>
          <a:xfrm>
            <a:off x="927200" y="4260211"/>
            <a:ext cx="8044500" cy="415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6"/>
          <p:cNvSpPr/>
          <p:nvPr/>
        </p:nvSpPr>
        <p:spPr>
          <a:xfrm>
            <a:off x="927200" y="3538471"/>
            <a:ext cx="8044500" cy="674100"/>
          </a:xfrm>
          <a:prstGeom prst="rect">
            <a:avLst/>
          </a:prstGeom>
          <a:solidFill>
            <a:srgbClr val="00BB62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6"/>
          <p:cNvSpPr/>
          <p:nvPr/>
        </p:nvSpPr>
        <p:spPr>
          <a:xfrm>
            <a:off x="2117800" y="1175000"/>
            <a:ext cx="6853800" cy="285900"/>
          </a:xfrm>
          <a:prstGeom prst="roundRect">
            <a:avLst>
              <a:gd name="adj" fmla="val 16667"/>
            </a:avLst>
          </a:prstGeom>
          <a:solidFill>
            <a:srgbClr val="5A607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6"/>
          <p:cNvSpPr/>
          <p:nvPr/>
        </p:nvSpPr>
        <p:spPr>
          <a:xfrm>
            <a:off x="47625" y="1613138"/>
            <a:ext cx="828600" cy="623400"/>
          </a:xfrm>
          <a:prstGeom prst="rect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6"/>
          <p:cNvSpPr/>
          <p:nvPr/>
        </p:nvSpPr>
        <p:spPr>
          <a:xfrm>
            <a:off x="47625" y="2283953"/>
            <a:ext cx="828600" cy="12069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6"/>
          <p:cNvSpPr/>
          <p:nvPr/>
        </p:nvSpPr>
        <p:spPr>
          <a:xfrm>
            <a:off x="47625" y="4260200"/>
            <a:ext cx="828600" cy="415500"/>
          </a:xfrm>
          <a:prstGeom prst="rect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6"/>
          <p:cNvSpPr/>
          <p:nvPr/>
        </p:nvSpPr>
        <p:spPr>
          <a:xfrm>
            <a:off x="47625" y="3538459"/>
            <a:ext cx="828600" cy="674100"/>
          </a:xfrm>
          <a:prstGeom prst="rect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5" name="Google Shape;415;p16"/>
          <p:cNvCxnSpPr/>
          <p:nvPr/>
        </p:nvCxnSpPr>
        <p:spPr>
          <a:xfrm>
            <a:off x="3807718" y="1460742"/>
            <a:ext cx="0" cy="32151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6" name="Google Shape;416;p16"/>
          <p:cNvCxnSpPr/>
          <p:nvPr/>
        </p:nvCxnSpPr>
        <p:spPr>
          <a:xfrm>
            <a:off x="5516427" y="1460742"/>
            <a:ext cx="0" cy="32151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17" name="Google Shape;417;p16"/>
          <p:cNvCxnSpPr/>
          <p:nvPr/>
        </p:nvCxnSpPr>
        <p:spPr>
          <a:xfrm>
            <a:off x="7243911" y="1460742"/>
            <a:ext cx="0" cy="3215100"/>
          </a:xfrm>
          <a:prstGeom prst="straightConnector1">
            <a:avLst/>
          </a:prstGeom>
          <a:noFill/>
          <a:ln w="9525" cap="flat" cmpd="sng">
            <a:solidFill>
              <a:schemeClr val="dk1">
                <a:alpha val="149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18" name="Google Shape;418;p16"/>
          <p:cNvSpPr/>
          <p:nvPr/>
        </p:nvSpPr>
        <p:spPr>
          <a:xfrm>
            <a:off x="2735125" y="2557450"/>
            <a:ext cx="1566300" cy="1278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6"/>
          <p:cNvSpPr/>
          <p:nvPr/>
        </p:nvSpPr>
        <p:spPr>
          <a:xfrm>
            <a:off x="3826504" y="2990150"/>
            <a:ext cx="2366100" cy="1278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6"/>
          <p:cNvSpPr/>
          <p:nvPr/>
        </p:nvSpPr>
        <p:spPr>
          <a:xfrm>
            <a:off x="5629089" y="3177918"/>
            <a:ext cx="1322400" cy="1278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6"/>
          <p:cNvSpPr/>
          <p:nvPr/>
        </p:nvSpPr>
        <p:spPr>
          <a:xfrm>
            <a:off x="3007525" y="3928250"/>
            <a:ext cx="7863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6"/>
          <p:cNvSpPr/>
          <p:nvPr/>
        </p:nvSpPr>
        <p:spPr>
          <a:xfrm>
            <a:off x="6692225" y="3928250"/>
            <a:ext cx="9141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6"/>
          <p:cNvSpPr/>
          <p:nvPr/>
        </p:nvSpPr>
        <p:spPr>
          <a:xfrm>
            <a:off x="3826500" y="3928250"/>
            <a:ext cx="28500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6"/>
          <p:cNvSpPr/>
          <p:nvPr/>
        </p:nvSpPr>
        <p:spPr>
          <a:xfrm>
            <a:off x="7626300" y="3928250"/>
            <a:ext cx="12048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6"/>
          <p:cNvSpPr/>
          <p:nvPr/>
        </p:nvSpPr>
        <p:spPr>
          <a:xfrm>
            <a:off x="6136067" y="3334383"/>
            <a:ext cx="1623600" cy="1278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6"/>
          <p:cNvSpPr/>
          <p:nvPr/>
        </p:nvSpPr>
        <p:spPr>
          <a:xfrm>
            <a:off x="2117788" y="1403591"/>
            <a:ext cx="5463900" cy="57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6"/>
          <p:cNvSpPr/>
          <p:nvPr/>
        </p:nvSpPr>
        <p:spPr>
          <a:xfrm>
            <a:off x="4666353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6"/>
          <p:cNvSpPr/>
          <p:nvPr/>
        </p:nvSpPr>
        <p:spPr>
          <a:xfrm>
            <a:off x="8703410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6"/>
          <p:cNvSpPr/>
          <p:nvPr/>
        </p:nvSpPr>
        <p:spPr>
          <a:xfrm>
            <a:off x="3746292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6"/>
          <p:cNvSpPr/>
          <p:nvPr/>
        </p:nvSpPr>
        <p:spPr>
          <a:xfrm>
            <a:off x="8703422" y="4491809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6"/>
          <p:cNvSpPr/>
          <p:nvPr/>
        </p:nvSpPr>
        <p:spPr>
          <a:xfrm>
            <a:off x="7518880" y="4491809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6"/>
          <p:cNvSpPr/>
          <p:nvPr/>
        </p:nvSpPr>
        <p:spPr>
          <a:xfrm>
            <a:off x="6224844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6"/>
          <p:cNvSpPr/>
          <p:nvPr/>
        </p:nvSpPr>
        <p:spPr>
          <a:xfrm>
            <a:off x="7520471" y="4288793"/>
            <a:ext cx="125400" cy="155400"/>
          </a:xfrm>
          <a:prstGeom prst="parallelogram">
            <a:avLst>
              <a:gd name="adj" fmla="val 25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6"/>
          <p:cNvSpPr txBox="1"/>
          <p:nvPr/>
        </p:nvSpPr>
        <p:spPr>
          <a:xfrm>
            <a:off x="47625" y="1854962"/>
            <a:ext cx="8286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" sz="8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Planning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5" name="Google Shape;435;p16"/>
          <p:cNvSpPr txBox="1"/>
          <p:nvPr/>
        </p:nvSpPr>
        <p:spPr>
          <a:xfrm>
            <a:off x="47625" y="2817623"/>
            <a:ext cx="8286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" sz="8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Strategy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6" name="Google Shape;436;p16"/>
          <p:cNvSpPr txBox="1"/>
          <p:nvPr/>
        </p:nvSpPr>
        <p:spPr>
          <a:xfrm>
            <a:off x="47625" y="4328436"/>
            <a:ext cx="8286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" sz="8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Business Intelligence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7" name="Google Shape;437;p16"/>
          <p:cNvSpPr txBox="1"/>
          <p:nvPr/>
        </p:nvSpPr>
        <p:spPr>
          <a:xfrm>
            <a:off x="47625" y="3735976"/>
            <a:ext cx="8286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</a:pPr>
            <a:r>
              <a:rPr lang="en" sz="8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Service Development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8" name="Google Shape;438;p16"/>
          <p:cNvSpPr txBox="1"/>
          <p:nvPr/>
        </p:nvSpPr>
        <p:spPr>
          <a:xfrm>
            <a:off x="2201765" y="1236913"/>
            <a:ext cx="636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Q1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39" name="Google Shape;439;p16"/>
          <p:cNvSpPr txBox="1"/>
          <p:nvPr/>
        </p:nvSpPr>
        <p:spPr>
          <a:xfrm>
            <a:off x="3925781" y="1236913"/>
            <a:ext cx="7863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Q2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40" name="Google Shape;440;p16"/>
          <p:cNvSpPr txBox="1"/>
          <p:nvPr/>
        </p:nvSpPr>
        <p:spPr>
          <a:xfrm>
            <a:off x="5634480" y="1236913"/>
            <a:ext cx="5190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Q3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41" name="Google Shape;441;p16"/>
          <p:cNvSpPr txBox="1"/>
          <p:nvPr/>
        </p:nvSpPr>
        <p:spPr>
          <a:xfrm>
            <a:off x="7361927" y="1236913"/>
            <a:ext cx="4014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alibri"/>
              <a:buNone/>
            </a:pPr>
            <a:r>
              <a:rPr lang="en" sz="110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Q4</a:t>
            </a:r>
            <a:endParaRPr sz="11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42" name="Google Shape;442;p16"/>
          <p:cNvSpPr txBox="1"/>
          <p:nvPr/>
        </p:nvSpPr>
        <p:spPr>
          <a:xfrm>
            <a:off x="3837850" y="1681650"/>
            <a:ext cx="23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100%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43" name="Google Shape;443;p16"/>
          <p:cNvSpPr txBox="1"/>
          <p:nvPr/>
        </p:nvSpPr>
        <p:spPr>
          <a:xfrm>
            <a:off x="2437220" y="1681665"/>
            <a:ext cx="1361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Vision</a:t>
            </a:r>
            <a:endParaRPr sz="10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4" name="Google Shape;444;p16"/>
          <p:cNvSpPr txBox="1"/>
          <p:nvPr/>
        </p:nvSpPr>
        <p:spPr>
          <a:xfrm>
            <a:off x="3264425" y="2058603"/>
            <a:ext cx="46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Goals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5" name="Google Shape;445;p16"/>
          <p:cNvSpPr txBox="1"/>
          <p:nvPr/>
        </p:nvSpPr>
        <p:spPr>
          <a:xfrm>
            <a:off x="4170975" y="2062025"/>
            <a:ext cx="66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Strategic Intent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6" name="Google Shape;446;p16"/>
          <p:cNvSpPr txBox="1"/>
          <p:nvPr/>
        </p:nvSpPr>
        <p:spPr>
          <a:xfrm>
            <a:off x="3908202" y="2567500"/>
            <a:ext cx="367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SWOT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7" name="Google Shape;447;p16"/>
          <p:cNvSpPr txBox="1"/>
          <p:nvPr/>
        </p:nvSpPr>
        <p:spPr>
          <a:xfrm>
            <a:off x="2761439" y="2567504"/>
            <a:ext cx="888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Market Analysis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8" name="Google Shape;448;p16"/>
          <p:cNvSpPr txBox="1"/>
          <p:nvPr/>
        </p:nvSpPr>
        <p:spPr>
          <a:xfrm>
            <a:off x="5086389" y="2990156"/>
            <a:ext cx="982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Price Research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49" name="Google Shape;449;p16"/>
          <p:cNvSpPr txBox="1"/>
          <p:nvPr/>
        </p:nvSpPr>
        <p:spPr>
          <a:xfrm>
            <a:off x="3857842" y="2990156"/>
            <a:ext cx="1204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Business Model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0" name="Google Shape;450;p16"/>
          <p:cNvSpPr txBox="1"/>
          <p:nvPr/>
        </p:nvSpPr>
        <p:spPr>
          <a:xfrm>
            <a:off x="5958950" y="3187975"/>
            <a:ext cx="66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Objectives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1" name="Google Shape;451;p16"/>
          <p:cNvSpPr/>
          <p:nvPr/>
        </p:nvSpPr>
        <p:spPr>
          <a:xfrm>
            <a:off x="5759300" y="2048475"/>
            <a:ext cx="14724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6"/>
          <p:cNvSpPr txBox="1"/>
          <p:nvPr/>
        </p:nvSpPr>
        <p:spPr>
          <a:xfrm>
            <a:off x="3017273" y="3811975"/>
            <a:ext cx="125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723"/>
              </a:buClr>
              <a:buSzPts val="800"/>
              <a:buFont typeface="Calibri"/>
              <a:buNone/>
            </a:pPr>
            <a:r>
              <a:rPr lang="en" sz="700" b="1" i="0" u="none" strike="noStrike" cap="none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3" name="Google Shape;453;p16"/>
          <p:cNvSpPr txBox="1"/>
          <p:nvPr/>
        </p:nvSpPr>
        <p:spPr>
          <a:xfrm>
            <a:off x="2902684" y="4066575"/>
            <a:ext cx="1564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Product Roadmap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4" name="Google Shape;454;p16"/>
          <p:cNvSpPr txBox="1"/>
          <p:nvPr/>
        </p:nvSpPr>
        <p:spPr>
          <a:xfrm>
            <a:off x="6692223" y="4066571"/>
            <a:ext cx="259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RC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5" name="Google Shape;455;p16"/>
          <p:cNvSpPr txBox="1"/>
          <p:nvPr/>
        </p:nvSpPr>
        <p:spPr>
          <a:xfrm>
            <a:off x="3809727" y="4066583"/>
            <a:ext cx="786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Development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6" name="Google Shape;456;p16"/>
          <p:cNvSpPr txBox="1"/>
          <p:nvPr/>
        </p:nvSpPr>
        <p:spPr>
          <a:xfrm>
            <a:off x="7620943" y="4056533"/>
            <a:ext cx="929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Release to Web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7" name="Google Shape;457;p16"/>
          <p:cNvSpPr txBox="1"/>
          <p:nvPr/>
        </p:nvSpPr>
        <p:spPr>
          <a:xfrm>
            <a:off x="3750860" y="4302534"/>
            <a:ext cx="888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Quality Metrics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8" name="Google Shape;458;p16"/>
          <p:cNvSpPr txBox="1"/>
          <p:nvPr/>
        </p:nvSpPr>
        <p:spPr>
          <a:xfrm>
            <a:off x="6355250" y="3334375"/>
            <a:ext cx="11016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Sales Trends Analysis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59" name="Google Shape;459;p16"/>
          <p:cNvSpPr txBox="1"/>
          <p:nvPr/>
        </p:nvSpPr>
        <p:spPr>
          <a:xfrm>
            <a:off x="7692823" y="4302534"/>
            <a:ext cx="982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Sales Dashboard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0" name="Google Shape;460;p16"/>
          <p:cNvSpPr txBox="1"/>
          <p:nvPr/>
        </p:nvSpPr>
        <p:spPr>
          <a:xfrm>
            <a:off x="2785448" y="4302534"/>
            <a:ext cx="929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Service Metrics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1" name="Google Shape;461;p16"/>
          <p:cNvSpPr txBox="1"/>
          <p:nvPr/>
        </p:nvSpPr>
        <p:spPr>
          <a:xfrm>
            <a:off x="7537381" y="4505560"/>
            <a:ext cx="113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Real-time Reporting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2" name="Google Shape;462;p16"/>
          <p:cNvSpPr txBox="1"/>
          <p:nvPr/>
        </p:nvSpPr>
        <p:spPr>
          <a:xfrm>
            <a:off x="6324660" y="4505560"/>
            <a:ext cx="1162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Conversion Metrics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3" name="Google Shape;463;p16"/>
          <p:cNvSpPr txBox="1"/>
          <p:nvPr/>
        </p:nvSpPr>
        <p:spPr>
          <a:xfrm>
            <a:off x="5209731" y="4302534"/>
            <a:ext cx="982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Service Dashboard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4" name="Google Shape;464;p16"/>
          <p:cNvSpPr txBox="1"/>
          <p:nvPr/>
        </p:nvSpPr>
        <p:spPr>
          <a:xfrm>
            <a:off x="6407143" y="4302534"/>
            <a:ext cx="1080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Real-time Analytics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65" name="Google Shape;465;p16"/>
          <p:cNvSpPr txBox="1"/>
          <p:nvPr/>
        </p:nvSpPr>
        <p:spPr>
          <a:xfrm>
            <a:off x="5959102" y="2048550"/>
            <a:ext cx="1072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Beta + Release Plans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cxnSp>
        <p:nvCxnSpPr>
          <p:cNvPr id="466" name="Google Shape;466;p16"/>
          <p:cNvCxnSpPr/>
          <p:nvPr/>
        </p:nvCxnSpPr>
        <p:spPr>
          <a:xfrm>
            <a:off x="3807718" y="1241665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67" name="Google Shape;467;p16"/>
          <p:cNvCxnSpPr/>
          <p:nvPr/>
        </p:nvCxnSpPr>
        <p:spPr>
          <a:xfrm>
            <a:off x="5516427" y="1241665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68" name="Google Shape;468;p16"/>
          <p:cNvCxnSpPr/>
          <p:nvPr/>
        </p:nvCxnSpPr>
        <p:spPr>
          <a:xfrm>
            <a:off x="7243911" y="1241665"/>
            <a:ext cx="0" cy="152400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298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69" name="Google Shape;469;p16"/>
          <p:cNvSpPr/>
          <p:nvPr/>
        </p:nvSpPr>
        <p:spPr>
          <a:xfrm>
            <a:off x="3732400" y="1032114"/>
            <a:ext cx="150612" cy="190501"/>
          </a:xfrm>
          <a:prstGeom prst="flowChartManualOperation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6"/>
          <p:cNvSpPr/>
          <p:nvPr/>
        </p:nvSpPr>
        <p:spPr>
          <a:xfrm>
            <a:off x="5445429" y="1032114"/>
            <a:ext cx="150612" cy="190501"/>
          </a:xfrm>
          <a:prstGeom prst="flowChartManualOperation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6"/>
          <p:cNvSpPr/>
          <p:nvPr/>
        </p:nvSpPr>
        <p:spPr>
          <a:xfrm>
            <a:off x="7168587" y="1032114"/>
            <a:ext cx="150612" cy="190501"/>
          </a:xfrm>
          <a:prstGeom prst="flowChartManualOperation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6"/>
          <p:cNvSpPr/>
          <p:nvPr/>
        </p:nvSpPr>
        <p:spPr>
          <a:xfrm>
            <a:off x="8689530" y="1032114"/>
            <a:ext cx="150612" cy="190501"/>
          </a:xfrm>
          <a:prstGeom prst="flowChartManualOperation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6"/>
          <p:cNvSpPr/>
          <p:nvPr/>
        </p:nvSpPr>
        <p:spPr>
          <a:xfrm>
            <a:off x="2281350" y="1641725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866D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6"/>
          <p:cNvSpPr/>
          <p:nvPr/>
        </p:nvSpPr>
        <p:spPr>
          <a:xfrm>
            <a:off x="3714725" y="20172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866D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6"/>
          <p:cNvSpPr/>
          <p:nvPr/>
        </p:nvSpPr>
        <p:spPr>
          <a:xfrm>
            <a:off x="3707200" y="25261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FF3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16"/>
          <p:cNvSpPr/>
          <p:nvPr/>
        </p:nvSpPr>
        <p:spPr>
          <a:xfrm>
            <a:off x="4989296" y="295885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FF3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6"/>
          <p:cNvSpPr/>
          <p:nvPr/>
        </p:nvSpPr>
        <p:spPr>
          <a:xfrm>
            <a:off x="5966880" y="2958775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FF33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6"/>
          <p:cNvSpPr txBox="1"/>
          <p:nvPr/>
        </p:nvSpPr>
        <p:spPr>
          <a:xfrm>
            <a:off x="6799740" y="895863"/>
            <a:ext cx="888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800" i="0" u="none" strike="noStrike" cap="none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Q3 Review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79" name="Google Shape;479;p16"/>
          <p:cNvSpPr txBox="1"/>
          <p:nvPr/>
        </p:nvSpPr>
        <p:spPr>
          <a:xfrm>
            <a:off x="3399563" y="895863"/>
            <a:ext cx="831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800" i="0" u="none" strike="noStrike" cap="none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Q1 Review</a:t>
            </a:r>
            <a:endParaRPr sz="8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80" name="Google Shape;480;p16"/>
          <p:cNvSpPr txBox="1"/>
          <p:nvPr/>
        </p:nvSpPr>
        <p:spPr>
          <a:xfrm>
            <a:off x="5100786" y="895850"/>
            <a:ext cx="831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800" i="0" u="none" strike="noStrike" cap="none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Q2 Review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81" name="Google Shape;481;p16"/>
          <p:cNvSpPr txBox="1"/>
          <p:nvPr/>
        </p:nvSpPr>
        <p:spPr>
          <a:xfrm>
            <a:off x="8368533" y="899750"/>
            <a:ext cx="786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en" sz="800" i="0" u="none" strike="noStrike" cap="none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Q4 Review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82" name="Google Shape;482;p16"/>
          <p:cNvSpPr txBox="1"/>
          <p:nvPr/>
        </p:nvSpPr>
        <p:spPr>
          <a:xfrm>
            <a:off x="4520625" y="3632400"/>
            <a:ext cx="414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Alpha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3" name="Google Shape;483;p16"/>
          <p:cNvSpPr txBox="1"/>
          <p:nvPr/>
        </p:nvSpPr>
        <p:spPr>
          <a:xfrm>
            <a:off x="4566377" y="3761625"/>
            <a:ext cx="323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May 20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84" name="Google Shape;484;p16"/>
          <p:cNvSpPr txBox="1"/>
          <p:nvPr/>
        </p:nvSpPr>
        <p:spPr>
          <a:xfrm>
            <a:off x="5187628" y="3633725"/>
            <a:ext cx="657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Private Beta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5" name="Google Shape;485;p16"/>
          <p:cNvSpPr txBox="1"/>
          <p:nvPr/>
        </p:nvSpPr>
        <p:spPr>
          <a:xfrm>
            <a:off x="5325774" y="3761600"/>
            <a:ext cx="381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Jun 30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86" name="Google Shape;486;p16"/>
          <p:cNvSpPr txBox="1"/>
          <p:nvPr/>
        </p:nvSpPr>
        <p:spPr>
          <a:xfrm>
            <a:off x="5996323" y="3633725"/>
            <a:ext cx="580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Public Beta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7" name="Google Shape;487;p16"/>
          <p:cNvSpPr txBox="1"/>
          <p:nvPr/>
        </p:nvSpPr>
        <p:spPr>
          <a:xfrm>
            <a:off x="6130350" y="3761625"/>
            <a:ext cx="314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Aug 10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88" name="Google Shape;488;p16"/>
          <p:cNvSpPr txBox="1"/>
          <p:nvPr/>
        </p:nvSpPr>
        <p:spPr>
          <a:xfrm>
            <a:off x="7872272" y="3633725"/>
            <a:ext cx="47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Staging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9" name="Google Shape;489;p16"/>
          <p:cNvSpPr txBox="1"/>
          <p:nvPr/>
        </p:nvSpPr>
        <p:spPr>
          <a:xfrm>
            <a:off x="7946228" y="3761625"/>
            <a:ext cx="32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Nov 15</a:t>
            </a:r>
            <a:endParaRPr sz="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6"/>
          <p:cNvSpPr txBox="1"/>
          <p:nvPr/>
        </p:nvSpPr>
        <p:spPr>
          <a:xfrm>
            <a:off x="8564152" y="3632400"/>
            <a:ext cx="40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Go Live!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1" name="Google Shape;491;p16"/>
          <p:cNvSpPr txBox="1"/>
          <p:nvPr/>
        </p:nvSpPr>
        <p:spPr>
          <a:xfrm>
            <a:off x="8619578" y="3761625"/>
            <a:ext cx="293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Dec 20</a:t>
            </a:r>
            <a:endParaRPr sz="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6"/>
          <p:cNvSpPr txBox="1"/>
          <p:nvPr/>
        </p:nvSpPr>
        <p:spPr>
          <a:xfrm>
            <a:off x="3264426" y="2379204"/>
            <a:ext cx="1101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Competitor Review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93" name="Google Shape;493;p16"/>
          <p:cNvSpPr txBox="1"/>
          <p:nvPr/>
        </p:nvSpPr>
        <p:spPr>
          <a:xfrm>
            <a:off x="4239446" y="2811905"/>
            <a:ext cx="14274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Price List (Hypothesis)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94" name="Google Shape;494;p16"/>
          <p:cNvSpPr txBox="1"/>
          <p:nvPr/>
        </p:nvSpPr>
        <p:spPr>
          <a:xfrm>
            <a:off x="5541168" y="2811905"/>
            <a:ext cx="929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Final Price List</a:t>
            </a:r>
            <a:endParaRPr sz="7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495" name="Google Shape;495;p16"/>
          <p:cNvSpPr/>
          <p:nvPr/>
        </p:nvSpPr>
        <p:spPr>
          <a:xfrm>
            <a:off x="945400" y="1426225"/>
            <a:ext cx="5700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6"/>
          <p:cNvSpPr txBox="1"/>
          <p:nvPr/>
        </p:nvSpPr>
        <p:spPr>
          <a:xfrm>
            <a:off x="959200" y="1456432"/>
            <a:ext cx="5355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Accountable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97" name="Google Shape;497;p16"/>
          <p:cNvSpPr/>
          <p:nvPr/>
        </p:nvSpPr>
        <p:spPr>
          <a:xfrm>
            <a:off x="1515401" y="1426250"/>
            <a:ext cx="4899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6"/>
          <p:cNvSpPr txBox="1"/>
          <p:nvPr/>
        </p:nvSpPr>
        <p:spPr>
          <a:xfrm>
            <a:off x="1534213" y="1451660"/>
            <a:ext cx="4710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Status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499" name="Google Shape;499;p16"/>
          <p:cNvCxnSpPr/>
          <p:nvPr/>
        </p:nvCxnSpPr>
        <p:spPr>
          <a:xfrm>
            <a:off x="1515475" y="1426375"/>
            <a:ext cx="0" cy="32283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00" name="Google Shape;500;p16"/>
          <p:cNvSpPr txBox="1"/>
          <p:nvPr/>
        </p:nvSpPr>
        <p:spPr>
          <a:xfrm>
            <a:off x="1517700" y="251050"/>
            <a:ext cx="61086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Strategy Roadmap Template</a:t>
            </a:r>
            <a:endParaRPr sz="30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01" name="Google Shape;501;p16"/>
          <p:cNvSpPr/>
          <p:nvPr/>
        </p:nvSpPr>
        <p:spPr>
          <a:xfrm>
            <a:off x="2622200" y="1860100"/>
            <a:ext cx="11796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Objectives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02" name="Google Shape;502;p16"/>
          <p:cNvSpPr txBox="1"/>
          <p:nvPr/>
        </p:nvSpPr>
        <p:spPr>
          <a:xfrm>
            <a:off x="3837850" y="1871850"/>
            <a:ext cx="23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100%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03" name="Google Shape;503;p16"/>
          <p:cNvSpPr txBox="1"/>
          <p:nvPr/>
        </p:nvSpPr>
        <p:spPr>
          <a:xfrm>
            <a:off x="2881725" y="2062025"/>
            <a:ext cx="234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100%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04" name="Google Shape;504;p16"/>
          <p:cNvSpPr/>
          <p:nvPr/>
        </p:nvSpPr>
        <p:spPr>
          <a:xfrm>
            <a:off x="5009450" y="2048475"/>
            <a:ext cx="720000" cy="127800"/>
          </a:xfrm>
          <a:prstGeom prst="roundRect">
            <a:avLst>
              <a:gd name="adj" fmla="val 1666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6"/>
          <p:cNvSpPr txBox="1"/>
          <p:nvPr/>
        </p:nvSpPr>
        <p:spPr>
          <a:xfrm>
            <a:off x="5051451" y="2048550"/>
            <a:ext cx="6360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Sales Budget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06" name="Google Shape;506;p16"/>
          <p:cNvSpPr/>
          <p:nvPr/>
        </p:nvSpPr>
        <p:spPr>
          <a:xfrm>
            <a:off x="4627421" y="38969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6"/>
          <p:cNvSpPr/>
          <p:nvPr/>
        </p:nvSpPr>
        <p:spPr>
          <a:xfrm>
            <a:off x="5415921" y="38969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6"/>
          <p:cNvSpPr/>
          <p:nvPr/>
        </p:nvSpPr>
        <p:spPr>
          <a:xfrm>
            <a:off x="6185921" y="38969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6"/>
          <p:cNvSpPr txBox="1"/>
          <p:nvPr/>
        </p:nvSpPr>
        <p:spPr>
          <a:xfrm>
            <a:off x="2781100" y="3941700"/>
            <a:ext cx="182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6000"/>
              </a:buClr>
              <a:buSzPts val="800"/>
              <a:buFont typeface="Calibri"/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75</a:t>
            </a:r>
            <a:r>
              <a:rPr lang="en" sz="700" i="0" u="none" strike="noStrike" cap="none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%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10" name="Google Shape;510;p16"/>
          <p:cNvSpPr txBox="1"/>
          <p:nvPr/>
        </p:nvSpPr>
        <p:spPr>
          <a:xfrm>
            <a:off x="3023093" y="3941694"/>
            <a:ext cx="20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723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wks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11" name="Google Shape;511;p16"/>
          <p:cNvSpPr txBox="1"/>
          <p:nvPr/>
        </p:nvSpPr>
        <p:spPr>
          <a:xfrm>
            <a:off x="3850773" y="3811975"/>
            <a:ext cx="125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723"/>
              </a:buClr>
              <a:buSzPts val="800"/>
              <a:buFont typeface="Calibri"/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22</a:t>
            </a:r>
            <a:endParaRPr sz="7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2" name="Google Shape;512;p16"/>
          <p:cNvSpPr txBox="1"/>
          <p:nvPr/>
        </p:nvSpPr>
        <p:spPr>
          <a:xfrm>
            <a:off x="3850768" y="3941694"/>
            <a:ext cx="20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5723"/>
              </a:buClr>
              <a:buSzPts val="800"/>
              <a:buFont typeface="Calibri"/>
              <a:buNone/>
            </a:pPr>
            <a:r>
              <a:rPr lang="en" sz="700" i="0" u="none" strike="noStrike" cap="none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wks</a:t>
            </a:r>
            <a:endParaRPr sz="7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513" name="Google Shape;513;p16"/>
          <p:cNvSpPr/>
          <p:nvPr/>
        </p:nvSpPr>
        <p:spPr>
          <a:xfrm>
            <a:off x="8007271" y="3896888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6"/>
          <p:cNvSpPr/>
          <p:nvPr/>
        </p:nvSpPr>
        <p:spPr>
          <a:xfrm>
            <a:off x="8664346" y="3896900"/>
            <a:ext cx="201000" cy="190500"/>
          </a:xfrm>
          <a:prstGeom prst="star8">
            <a:avLst>
              <a:gd name="adj" fmla="val 37500"/>
            </a:avLst>
          </a:prstGeom>
          <a:solidFill>
            <a:schemeClr val="lt1"/>
          </a:solidFill>
          <a:ln w="9525" cap="flat" cmpd="sng">
            <a:solidFill>
              <a:srgbClr val="00BB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5" name="Google Shape;515;p16"/>
          <p:cNvCxnSpPr/>
          <p:nvPr/>
        </p:nvCxnSpPr>
        <p:spPr>
          <a:xfrm>
            <a:off x="1999050" y="1426375"/>
            <a:ext cx="0" cy="32283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16" name="Google Shape;5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50" y="4919825"/>
            <a:ext cx="699000" cy="1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414</Words>
  <Application>Microsoft Office PowerPoint</Application>
  <PresentationFormat>Bildschirmpräsentation (16:9)</PresentationFormat>
  <Paragraphs>221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2" baseType="lpstr">
      <vt:lpstr>Open Sans</vt:lpstr>
      <vt:lpstr>Open Sans SemiBold</vt:lpstr>
      <vt:lpstr>Poppins Medium</vt:lpstr>
      <vt:lpstr>Open Sans Medium</vt:lpstr>
      <vt:lpstr>Poppins SemiBold</vt:lpstr>
      <vt:lpstr>Arial</vt:lpstr>
      <vt:lpstr>Calibri</vt:lpstr>
      <vt:lpstr>Simple Light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Sophia Hübner</cp:lastModifiedBy>
  <cp:revision>2</cp:revision>
  <dcterms:modified xsi:type="dcterms:W3CDTF">2024-09-30T12:47:40Z</dcterms:modified>
</cp:coreProperties>
</file>