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9" r:id="rId2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4"/>
      <p:bold r:id="rId5"/>
      <p:italic r:id="rId6"/>
      <p:boldItalic r:id="rId7"/>
    </p:embeddedFont>
    <p:embeddedFont>
      <p:font typeface="Open Sans Medium" panose="020B0604020202020204" charset="0"/>
      <p:regular r:id="rId8"/>
      <p:bold r:id="rId9"/>
      <p:italic r:id="rId10"/>
      <p:boldItalic r:id="rId11"/>
    </p:embeddedFont>
    <p:embeddedFont>
      <p:font typeface="Open Sans SemiBold" panose="020B0706030804020204" pitchFamily="34" charset="0"/>
      <p:regular r:id="rId12"/>
      <p:bold r:id="rId13"/>
      <p:italic r:id="rId14"/>
      <p:boldItalic r:id="rId15"/>
    </p:embeddedFont>
    <p:embeddedFont>
      <p:font typeface="Poppins Medium" panose="00000600000000000000" pitchFamily="50" charset="0"/>
      <p:regular r:id="rId16"/>
      <p:bold r:id="rId17"/>
      <p:italic r:id="rId18"/>
      <p:boldItalic r:id="rId19"/>
    </p:embeddedFont>
    <p:embeddedFont>
      <p:font typeface="Poppins SemiBold" panose="00000700000000000000" pitchFamily="50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é Sluik" initials="" lastIdx="1" clrIdx="0"/>
  <p:cmAuthor id="1" name="Jordan Ashley Wright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10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26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commentAuthors" Target="commentAuthor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tableStyles" Target="tableStyle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9-19T14:45:49.727" idx="1">
    <p:pos x="6000" y="0"/>
    <p:text>@jordan.wright@itonics-innovation.com I noticed that on slide 5 &amp; 6 no line on the right side of the "Status" Column is. Maybe we should keep that consistent with the other slides. What do you think?
_Reassigned to jordan.wright@itonics-innovation.com_</p:text>
  </p:cm>
  <p:cm authorId="1" dt="2024-09-19T14:45:49.727" idx="1">
    <p:pos x="6000" y="0"/>
    <p:text>updated :)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009faa2ac9_0_7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3009faa2ac9_0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6"/>
          <p:cNvSpPr/>
          <p:nvPr/>
        </p:nvSpPr>
        <p:spPr>
          <a:xfrm>
            <a:off x="927200" y="1613152"/>
            <a:ext cx="8044500" cy="623400"/>
          </a:xfrm>
          <a:prstGeom prst="rect">
            <a:avLst/>
          </a:prstGeom>
          <a:solidFill>
            <a:srgbClr val="866DF9">
              <a:alpha val="949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6"/>
          <p:cNvSpPr/>
          <p:nvPr/>
        </p:nvSpPr>
        <p:spPr>
          <a:xfrm>
            <a:off x="3120700" y="2048559"/>
            <a:ext cx="18687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6"/>
          <p:cNvSpPr/>
          <p:nvPr/>
        </p:nvSpPr>
        <p:spPr>
          <a:xfrm>
            <a:off x="2128100" y="1671613"/>
            <a:ext cx="16737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6"/>
          <p:cNvSpPr/>
          <p:nvPr/>
        </p:nvSpPr>
        <p:spPr>
          <a:xfrm>
            <a:off x="927200" y="2283966"/>
            <a:ext cx="8044500" cy="1206900"/>
          </a:xfrm>
          <a:prstGeom prst="rect">
            <a:avLst/>
          </a:prstGeom>
          <a:solidFill>
            <a:srgbClr val="FF3399">
              <a:alpha val="259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6"/>
          <p:cNvSpPr/>
          <p:nvPr/>
        </p:nvSpPr>
        <p:spPr>
          <a:xfrm>
            <a:off x="927200" y="4260211"/>
            <a:ext cx="8044500" cy="415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6"/>
          <p:cNvSpPr/>
          <p:nvPr/>
        </p:nvSpPr>
        <p:spPr>
          <a:xfrm>
            <a:off x="927200" y="3538471"/>
            <a:ext cx="8044500" cy="674100"/>
          </a:xfrm>
          <a:prstGeom prst="rect">
            <a:avLst/>
          </a:prstGeom>
          <a:solidFill>
            <a:srgbClr val="00BB62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6"/>
          <p:cNvSpPr/>
          <p:nvPr/>
        </p:nvSpPr>
        <p:spPr>
          <a:xfrm>
            <a:off x="2117800" y="1175000"/>
            <a:ext cx="6853800" cy="285900"/>
          </a:xfrm>
          <a:prstGeom prst="roundRect">
            <a:avLst>
              <a:gd name="adj" fmla="val 16667"/>
            </a:avLst>
          </a:prstGeom>
          <a:solidFill>
            <a:srgbClr val="5A607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6"/>
          <p:cNvSpPr/>
          <p:nvPr/>
        </p:nvSpPr>
        <p:spPr>
          <a:xfrm>
            <a:off x="47625" y="1613138"/>
            <a:ext cx="828600" cy="623400"/>
          </a:xfrm>
          <a:prstGeom prst="rect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6"/>
          <p:cNvSpPr/>
          <p:nvPr/>
        </p:nvSpPr>
        <p:spPr>
          <a:xfrm>
            <a:off x="47625" y="2283953"/>
            <a:ext cx="828600" cy="12069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6"/>
          <p:cNvSpPr/>
          <p:nvPr/>
        </p:nvSpPr>
        <p:spPr>
          <a:xfrm>
            <a:off x="47625" y="4260200"/>
            <a:ext cx="828600" cy="415500"/>
          </a:xfrm>
          <a:prstGeom prst="rect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6"/>
          <p:cNvSpPr/>
          <p:nvPr/>
        </p:nvSpPr>
        <p:spPr>
          <a:xfrm>
            <a:off x="47625" y="3538459"/>
            <a:ext cx="828600" cy="674100"/>
          </a:xfrm>
          <a:prstGeom prst="rect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5" name="Google Shape;415;p16"/>
          <p:cNvCxnSpPr/>
          <p:nvPr/>
        </p:nvCxnSpPr>
        <p:spPr>
          <a:xfrm>
            <a:off x="3807718" y="1460742"/>
            <a:ext cx="0" cy="32151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6" name="Google Shape;416;p16"/>
          <p:cNvCxnSpPr/>
          <p:nvPr/>
        </p:nvCxnSpPr>
        <p:spPr>
          <a:xfrm>
            <a:off x="5516427" y="1460742"/>
            <a:ext cx="0" cy="32151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7" name="Google Shape;417;p16"/>
          <p:cNvCxnSpPr/>
          <p:nvPr/>
        </p:nvCxnSpPr>
        <p:spPr>
          <a:xfrm>
            <a:off x="7243911" y="1460742"/>
            <a:ext cx="0" cy="32151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8" name="Google Shape;418;p16"/>
          <p:cNvSpPr/>
          <p:nvPr/>
        </p:nvSpPr>
        <p:spPr>
          <a:xfrm>
            <a:off x="2735125" y="2557450"/>
            <a:ext cx="1566300" cy="1278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6"/>
          <p:cNvSpPr/>
          <p:nvPr/>
        </p:nvSpPr>
        <p:spPr>
          <a:xfrm>
            <a:off x="3826504" y="2990150"/>
            <a:ext cx="2366100" cy="1278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6"/>
          <p:cNvSpPr/>
          <p:nvPr/>
        </p:nvSpPr>
        <p:spPr>
          <a:xfrm>
            <a:off x="5629089" y="3177918"/>
            <a:ext cx="1322400" cy="1278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6"/>
          <p:cNvSpPr/>
          <p:nvPr/>
        </p:nvSpPr>
        <p:spPr>
          <a:xfrm>
            <a:off x="3007525" y="3928250"/>
            <a:ext cx="7863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6"/>
          <p:cNvSpPr/>
          <p:nvPr/>
        </p:nvSpPr>
        <p:spPr>
          <a:xfrm>
            <a:off x="6692225" y="3928250"/>
            <a:ext cx="9141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6"/>
          <p:cNvSpPr/>
          <p:nvPr/>
        </p:nvSpPr>
        <p:spPr>
          <a:xfrm>
            <a:off x="3826500" y="3928250"/>
            <a:ext cx="28500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6"/>
          <p:cNvSpPr/>
          <p:nvPr/>
        </p:nvSpPr>
        <p:spPr>
          <a:xfrm>
            <a:off x="7626300" y="3928250"/>
            <a:ext cx="12048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6"/>
          <p:cNvSpPr/>
          <p:nvPr/>
        </p:nvSpPr>
        <p:spPr>
          <a:xfrm>
            <a:off x="6136067" y="3334383"/>
            <a:ext cx="1623600" cy="1278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6"/>
          <p:cNvSpPr/>
          <p:nvPr/>
        </p:nvSpPr>
        <p:spPr>
          <a:xfrm>
            <a:off x="2117788" y="1403591"/>
            <a:ext cx="5463900" cy="57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6"/>
          <p:cNvSpPr/>
          <p:nvPr/>
        </p:nvSpPr>
        <p:spPr>
          <a:xfrm>
            <a:off x="4666353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6"/>
          <p:cNvSpPr/>
          <p:nvPr/>
        </p:nvSpPr>
        <p:spPr>
          <a:xfrm>
            <a:off x="8703410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6"/>
          <p:cNvSpPr/>
          <p:nvPr/>
        </p:nvSpPr>
        <p:spPr>
          <a:xfrm>
            <a:off x="3746292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6"/>
          <p:cNvSpPr/>
          <p:nvPr/>
        </p:nvSpPr>
        <p:spPr>
          <a:xfrm>
            <a:off x="8703422" y="4491809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6"/>
          <p:cNvSpPr/>
          <p:nvPr/>
        </p:nvSpPr>
        <p:spPr>
          <a:xfrm>
            <a:off x="7518880" y="4491809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6"/>
          <p:cNvSpPr/>
          <p:nvPr/>
        </p:nvSpPr>
        <p:spPr>
          <a:xfrm>
            <a:off x="6224844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6"/>
          <p:cNvSpPr/>
          <p:nvPr/>
        </p:nvSpPr>
        <p:spPr>
          <a:xfrm>
            <a:off x="7520471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6"/>
          <p:cNvSpPr txBox="1"/>
          <p:nvPr/>
        </p:nvSpPr>
        <p:spPr>
          <a:xfrm>
            <a:off x="47625" y="1854962"/>
            <a:ext cx="8286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" sz="8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Planning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5" name="Google Shape;435;p16"/>
          <p:cNvSpPr txBox="1"/>
          <p:nvPr/>
        </p:nvSpPr>
        <p:spPr>
          <a:xfrm>
            <a:off x="47625" y="2817623"/>
            <a:ext cx="8286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" sz="8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Strategy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6" name="Google Shape;436;p16"/>
          <p:cNvSpPr txBox="1"/>
          <p:nvPr/>
        </p:nvSpPr>
        <p:spPr>
          <a:xfrm>
            <a:off x="47625" y="4328436"/>
            <a:ext cx="8286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" sz="8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Business Intelligence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7" name="Google Shape;437;p16"/>
          <p:cNvSpPr txBox="1"/>
          <p:nvPr/>
        </p:nvSpPr>
        <p:spPr>
          <a:xfrm>
            <a:off x="47625" y="3735976"/>
            <a:ext cx="8286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" sz="8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Service Development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8" name="Google Shape;438;p16"/>
          <p:cNvSpPr txBox="1"/>
          <p:nvPr/>
        </p:nvSpPr>
        <p:spPr>
          <a:xfrm>
            <a:off x="2201765" y="1236913"/>
            <a:ext cx="636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Q1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9" name="Google Shape;439;p16"/>
          <p:cNvSpPr txBox="1"/>
          <p:nvPr/>
        </p:nvSpPr>
        <p:spPr>
          <a:xfrm>
            <a:off x="3925781" y="1236913"/>
            <a:ext cx="7863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Q2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40" name="Google Shape;440;p16"/>
          <p:cNvSpPr txBox="1"/>
          <p:nvPr/>
        </p:nvSpPr>
        <p:spPr>
          <a:xfrm>
            <a:off x="5634480" y="1236913"/>
            <a:ext cx="519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Q3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41" name="Google Shape;441;p16"/>
          <p:cNvSpPr txBox="1"/>
          <p:nvPr/>
        </p:nvSpPr>
        <p:spPr>
          <a:xfrm>
            <a:off x="7361927" y="1236913"/>
            <a:ext cx="4014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Q4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42" name="Google Shape;442;p16"/>
          <p:cNvSpPr txBox="1"/>
          <p:nvPr/>
        </p:nvSpPr>
        <p:spPr>
          <a:xfrm>
            <a:off x="3837850" y="1681650"/>
            <a:ext cx="23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100%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43" name="Google Shape;443;p16"/>
          <p:cNvSpPr txBox="1"/>
          <p:nvPr/>
        </p:nvSpPr>
        <p:spPr>
          <a:xfrm>
            <a:off x="2437220" y="1681665"/>
            <a:ext cx="1361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Vision</a:t>
            </a:r>
            <a:endParaRPr sz="10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4" name="Google Shape;444;p16"/>
          <p:cNvSpPr txBox="1"/>
          <p:nvPr/>
        </p:nvSpPr>
        <p:spPr>
          <a:xfrm>
            <a:off x="3264425" y="2058603"/>
            <a:ext cx="46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Goals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5" name="Google Shape;445;p16"/>
          <p:cNvSpPr txBox="1"/>
          <p:nvPr/>
        </p:nvSpPr>
        <p:spPr>
          <a:xfrm>
            <a:off x="4170975" y="2062025"/>
            <a:ext cx="66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Strategic Intent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6" name="Google Shape;446;p16"/>
          <p:cNvSpPr txBox="1"/>
          <p:nvPr/>
        </p:nvSpPr>
        <p:spPr>
          <a:xfrm>
            <a:off x="3908202" y="2567500"/>
            <a:ext cx="367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SWOT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7" name="Google Shape;447;p16"/>
          <p:cNvSpPr txBox="1"/>
          <p:nvPr/>
        </p:nvSpPr>
        <p:spPr>
          <a:xfrm>
            <a:off x="2761439" y="2567504"/>
            <a:ext cx="888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Market Analysis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8" name="Google Shape;448;p16"/>
          <p:cNvSpPr txBox="1"/>
          <p:nvPr/>
        </p:nvSpPr>
        <p:spPr>
          <a:xfrm>
            <a:off x="5086389" y="2990156"/>
            <a:ext cx="982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Price Research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9" name="Google Shape;449;p16"/>
          <p:cNvSpPr txBox="1"/>
          <p:nvPr/>
        </p:nvSpPr>
        <p:spPr>
          <a:xfrm>
            <a:off x="3857842" y="2990156"/>
            <a:ext cx="1204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Business Model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0" name="Google Shape;450;p16"/>
          <p:cNvSpPr txBox="1"/>
          <p:nvPr/>
        </p:nvSpPr>
        <p:spPr>
          <a:xfrm>
            <a:off x="5958950" y="3187975"/>
            <a:ext cx="66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Objectives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1" name="Google Shape;451;p16"/>
          <p:cNvSpPr/>
          <p:nvPr/>
        </p:nvSpPr>
        <p:spPr>
          <a:xfrm>
            <a:off x="5759300" y="2048475"/>
            <a:ext cx="14724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6"/>
          <p:cNvSpPr txBox="1"/>
          <p:nvPr/>
        </p:nvSpPr>
        <p:spPr>
          <a:xfrm>
            <a:off x="3017273" y="3811975"/>
            <a:ext cx="125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723"/>
              </a:buClr>
              <a:buSzPts val="800"/>
              <a:buFont typeface="Calibri"/>
              <a:buNone/>
            </a:pPr>
            <a:r>
              <a:rPr lang="en" sz="700" b="1" i="0" u="none" strike="noStrike" cap="none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3" name="Google Shape;453;p16"/>
          <p:cNvSpPr txBox="1"/>
          <p:nvPr/>
        </p:nvSpPr>
        <p:spPr>
          <a:xfrm>
            <a:off x="2902684" y="4066575"/>
            <a:ext cx="1564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Product Roadmap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4" name="Google Shape;454;p16"/>
          <p:cNvSpPr txBox="1"/>
          <p:nvPr/>
        </p:nvSpPr>
        <p:spPr>
          <a:xfrm>
            <a:off x="6692223" y="4066571"/>
            <a:ext cx="259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RC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5" name="Google Shape;455;p16"/>
          <p:cNvSpPr txBox="1"/>
          <p:nvPr/>
        </p:nvSpPr>
        <p:spPr>
          <a:xfrm>
            <a:off x="3809727" y="4066583"/>
            <a:ext cx="786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Development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6" name="Google Shape;456;p16"/>
          <p:cNvSpPr txBox="1"/>
          <p:nvPr/>
        </p:nvSpPr>
        <p:spPr>
          <a:xfrm>
            <a:off x="7620943" y="4056533"/>
            <a:ext cx="929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Release to Web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7" name="Google Shape;457;p16"/>
          <p:cNvSpPr txBox="1"/>
          <p:nvPr/>
        </p:nvSpPr>
        <p:spPr>
          <a:xfrm>
            <a:off x="3750860" y="4302534"/>
            <a:ext cx="888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Quality Metrics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8" name="Google Shape;458;p16"/>
          <p:cNvSpPr txBox="1"/>
          <p:nvPr/>
        </p:nvSpPr>
        <p:spPr>
          <a:xfrm>
            <a:off x="6355250" y="3334375"/>
            <a:ext cx="11016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Sales Trends Analysis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9" name="Google Shape;459;p16"/>
          <p:cNvSpPr txBox="1"/>
          <p:nvPr/>
        </p:nvSpPr>
        <p:spPr>
          <a:xfrm>
            <a:off x="7692823" y="4302534"/>
            <a:ext cx="982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Sales Dashboard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0" name="Google Shape;460;p16"/>
          <p:cNvSpPr txBox="1"/>
          <p:nvPr/>
        </p:nvSpPr>
        <p:spPr>
          <a:xfrm>
            <a:off x="2785448" y="4302534"/>
            <a:ext cx="929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Service Metrics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1" name="Google Shape;461;p16"/>
          <p:cNvSpPr txBox="1"/>
          <p:nvPr/>
        </p:nvSpPr>
        <p:spPr>
          <a:xfrm>
            <a:off x="7537381" y="4505560"/>
            <a:ext cx="113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Real-time Reporting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2" name="Google Shape;462;p16"/>
          <p:cNvSpPr txBox="1"/>
          <p:nvPr/>
        </p:nvSpPr>
        <p:spPr>
          <a:xfrm>
            <a:off x="6324660" y="4505560"/>
            <a:ext cx="1162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Conversion Metrics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3" name="Google Shape;463;p16"/>
          <p:cNvSpPr txBox="1"/>
          <p:nvPr/>
        </p:nvSpPr>
        <p:spPr>
          <a:xfrm>
            <a:off x="5209731" y="4302534"/>
            <a:ext cx="982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Service Dashboard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4" name="Google Shape;464;p16"/>
          <p:cNvSpPr txBox="1"/>
          <p:nvPr/>
        </p:nvSpPr>
        <p:spPr>
          <a:xfrm>
            <a:off x="6407143" y="4302534"/>
            <a:ext cx="1080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Real-time Analytics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5" name="Google Shape;465;p16"/>
          <p:cNvSpPr txBox="1"/>
          <p:nvPr/>
        </p:nvSpPr>
        <p:spPr>
          <a:xfrm>
            <a:off x="5959102" y="2048550"/>
            <a:ext cx="1072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Beta + Release Plans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cxnSp>
        <p:nvCxnSpPr>
          <p:cNvPr id="466" name="Google Shape;466;p16"/>
          <p:cNvCxnSpPr/>
          <p:nvPr/>
        </p:nvCxnSpPr>
        <p:spPr>
          <a:xfrm>
            <a:off x="3807718" y="1241665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67" name="Google Shape;467;p16"/>
          <p:cNvCxnSpPr/>
          <p:nvPr/>
        </p:nvCxnSpPr>
        <p:spPr>
          <a:xfrm>
            <a:off x="5516427" y="1241665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68" name="Google Shape;468;p16"/>
          <p:cNvCxnSpPr/>
          <p:nvPr/>
        </p:nvCxnSpPr>
        <p:spPr>
          <a:xfrm>
            <a:off x="7243911" y="1241665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69" name="Google Shape;469;p16"/>
          <p:cNvSpPr/>
          <p:nvPr/>
        </p:nvSpPr>
        <p:spPr>
          <a:xfrm>
            <a:off x="3732400" y="1032114"/>
            <a:ext cx="150612" cy="190501"/>
          </a:xfrm>
          <a:prstGeom prst="flowChartManualOperation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6"/>
          <p:cNvSpPr/>
          <p:nvPr/>
        </p:nvSpPr>
        <p:spPr>
          <a:xfrm>
            <a:off x="5445429" y="1032114"/>
            <a:ext cx="150612" cy="190501"/>
          </a:xfrm>
          <a:prstGeom prst="flowChartManualOperation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6"/>
          <p:cNvSpPr/>
          <p:nvPr/>
        </p:nvSpPr>
        <p:spPr>
          <a:xfrm>
            <a:off x="7168587" y="1032114"/>
            <a:ext cx="150612" cy="190501"/>
          </a:xfrm>
          <a:prstGeom prst="flowChartManualOperation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6"/>
          <p:cNvSpPr/>
          <p:nvPr/>
        </p:nvSpPr>
        <p:spPr>
          <a:xfrm>
            <a:off x="8689530" y="1032114"/>
            <a:ext cx="150612" cy="190501"/>
          </a:xfrm>
          <a:prstGeom prst="flowChartManualOperation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6"/>
          <p:cNvSpPr/>
          <p:nvPr/>
        </p:nvSpPr>
        <p:spPr>
          <a:xfrm>
            <a:off x="2281350" y="1641725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866D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6"/>
          <p:cNvSpPr/>
          <p:nvPr/>
        </p:nvSpPr>
        <p:spPr>
          <a:xfrm>
            <a:off x="3714725" y="20172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866D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6"/>
          <p:cNvSpPr/>
          <p:nvPr/>
        </p:nvSpPr>
        <p:spPr>
          <a:xfrm>
            <a:off x="3707200" y="25261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FF3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16"/>
          <p:cNvSpPr/>
          <p:nvPr/>
        </p:nvSpPr>
        <p:spPr>
          <a:xfrm>
            <a:off x="4989296" y="295885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FF3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6"/>
          <p:cNvSpPr/>
          <p:nvPr/>
        </p:nvSpPr>
        <p:spPr>
          <a:xfrm>
            <a:off x="5966880" y="2958775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FF3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6"/>
          <p:cNvSpPr txBox="1"/>
          <p:nvPr/>
        </p:nvSpPr>
        <p:spPr>
          <a:xfrm>
            <a:off x="6799740" y="895863"/>
            <a:ext cx="888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800" i="0" u="none" strike="noStrike" cap="none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Q3 Review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79" name="Google Shape;479;p16"/>
          <p:cNvSpPr txBox="1"/>
          <p:nvPr/>
        </p:nvSpPr>
        <p:spPr>
          <a:xfrm>
            <a:off x="3399563" y="895863"/>
            <a:ext cx="831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800" i="0" u="none" strike="noStrike" cap="none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Q1 Review</a:t>
            </a:r>
            <a:endParaRPr sz="8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80" name="Google Shape;480;p16"/>
          <p:cNvSpPr txBox="1"/>
          <p:nvPr/>
        </p:nvSpPr>
        <p:spPr>
          <a:xfrm>
            <a:off x="5100786" y="895850"/>
            <a:ext cx="831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800" i="0" u="none" strike="noStrike" cap="none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Q2 Review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81" name="Google Shape;481;p16"/>
          <p:cNvSpPr txBox="1"/>
          <p:nvPr/>
        </p:nvSpPr>
        <p:spPr>
          <a:xfrm>
            <a:off x="8368533" y="899750"/>
            <a:ext cx="786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800" i="0" u="none" strike="noStrike" cap="none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Q4 Review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82" name="Google Shape;482;p16"/>
          <p:cNvSpPr txBox="1"/>
          <p:nvPr/>
        </p:nvSpPr>
        <p:spPr>
          <a:xfrm>
            <a:off x="4520625" y="3632400"/>
            <a:ext cx="414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Alpha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3" name="Google Shape;483;p16"/>
          <p:cNvSpPr txBox="1"/>
          <p:nvPr/>
        </p:nvSpPr>
        <p:spPr>
          <a:xfrm>
            <a:off x="4566377" y="3761625"/>
            <a:ext cx="323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May 20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84" name="Google Shape;484;p16"/>
          <p:cNvSpPr txBox="1"/>
          <p:nvPr/>
        </p:nvSpPr>
        <p:spPr>
          <a:xfrm>
            <a:off x="5187628" y="3633725"/>
            <a:ext cx="657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Private Beta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5" name="Google Shape;485;p16"/>
          <p:cNvSpPr txBox="1"/>
          <p:nvPr/>
        </p:nvSpPr>
        <p:spPr>
          <a:xfrm>
            <a:off x="5325774" y="3761600"/>
            <a:ext cx="381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Jun 30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86" name="Google Shape;486;p16"/>
          <p:cNvSpPr txBox="1"/>
          <p:nvPr/>
        </p:nvSpPr>
        <p:spPr>
          <a:xfrm>
            <a:off x="5996323" y="3633725"/>
            <a:ext cx="580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Public Beta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7" name="Google Shape;487;p16"/>
          <p:cNvSpPr txBox="1"/>
          <p:nvPr/>
        </p:nvSpPr>
        <p:spPr>
          <a:xfrm>
            <a:off x="6130350" y="3761625"/>
            <a:ext cx="314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Aug 10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88" name="Google Shape;488;p16"/>
          <p:cNvSpPr txBox="1"/>
          <p:nvPr/>
        </p:nvSpPr>
        <p:spPr>
          <a:xfrm>
            <a:off x="7872272" y="3633725"/>
            <a:ext cx="47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Staging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9" name="Google Shape;489;p16"/>
          <p:cNvSpPr txBox="1"/>
          <p:nvPr/>
        </p:nvSpPr>
        <p:spPr>
          <a:xfrm>
            <a:off x="7946228" y="3761625"/>
            <a:ext cx="32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Nov 15</a:t>
            </a:r>
            <a:endParaRPr sz="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6"/>
          <p:cNvSpPr txBox="1"/>
          <p:nvPr/>
        </p:nvSpPr>
        <p:spPr>
          <a:xfrm>
            <a:off x="8564152" y="3632400"/>
            <a:ext cx="40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Go Live!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1" name="Google Shape;491;p16"/>
          <p:cNvSpPr txBox="1"/>
          <p:nvPr/>
        </p:nvSpPr>
        <p:spPr>
          <a:xfrm>
            <a:off x="8619578" y="3761625"/>
            <a:ext cx="29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Dec 20</a:t>
            </a:r>
            <a:endParaRPr sz="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6"/>
          <p:cNvSpPr txBox="1"/>
          <p:nvPr/>
        </p:nvSpPr>
        <p:spPr>
          <a:xfrm>
            <a:off x="3264426" y="2379204"/>
            <a:ext cx="1101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Competitor Review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93" name="Google Shape;493;p16"/>
          <p:cNvSpPr txBox="1"/>
          <p:nvPr/>
        </p:nvSpPr>
        <p:spPr>
          <a:xfrm>
            <a:off x="4239446" y="2811905"/>
            <a:ext cx="14274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Price List (Hypothesis)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94" name="Google Shape;494;p16"/>
          <p:cNvSpPr txBox="1"/>
          <p:nvPr/>
        </p:nvSpPr>
        <p:spPr>
          <a:xfrm>
            <a:off x="5541168" y="2811905"/>
            <a:ext cx="929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Final Price List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95" name="Google Shape;495;p16"/>
          <p:cNvSpPr/>
          <p:nvPr/>
        </p:nvSpPr>
        <p:spPr>
          <a:xfrm>
            <a:off x="945400" y="1426225"/>
            <a:ext cx="5700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6"/>
          <p:cNvSpPr txBox="1"/>
          <p:nvPr/>
        </p:nvSpPr>
        <p:spPr>
          <a:xfrm>
            <a:off x="959200" y="1456432"/>
            <a:ext cx="5355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Accountable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97" name="Google Shape;497;p16"/>
          <p:cNvSpPr/>
          <p:nvPr/>
        </p:nvSpPr>
        <p:spPr>
          <a:xfrm>
            <a:off x="1515401" y="1426250"/>
            <a:ext cx="4899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6"/>
          <p:cNvSpPr txBox="1"/>
          <p:nvPr/>
        </p:nvSpPr>
        <p:spPr>
          <a:xfrm>
            <a:off x="1534213" y="1451660"/>
            <a:ext cx="4710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Status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499" name="Google Shape;499;p16"/>
          <p:cNvCxnSpPr/>
          <p:nvPr/>
        </p:nvCxnSpPr>
        <p:spPr>
          <a:xfrm>
            <a:off x="1515475" y="1426375"/>
            <a:ext cx="0" cy="32283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00" name="Google Shape;500;p16"/>
          <p:cNvSpPr txBox="1"/>
          <p:nvPr/>
        </p:nvSpPr>
        <p:spPr>
          <a:xfrm>
            <a:off x="1517700" y="251050"/>
            <a:ext cx="61086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Strategy Roadmap Template</a:t>
            </a:r>
            <a:endParaRPr sz="30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01" name="Google Shape;501;p16"/>
          <p:cNvSpPr/>
          <p:nvPr/>
        </p:nvSpPr>
        <p:spPr>
          <a:xfrm>
            <a:off x="2622200" y="1860100"/>
            <a:ext cx="11796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Objectives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02" name="Google Shape;502;p16"/>
          <p:cNvSpPr txBox="1"/>
          <p:nvPr/>
        </p:nvSpPr>
        <p:spPr>
          <a:xfrm>
            <a:off x="3837850" y="1871850"/>
            <a:ext cx="23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100%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03" name="Google Shape;503;p16"/>
          <p:cNvSpPr txBox="1"/>
          <p:nvPr/>
        </p:nvSpPr>
        <p:spPr>
          <a:xfrm>
            <a:off x="2881725" y="2062025"/>
            <a:ext cx="23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100%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04" name="Google Shape;504;p16"/>
          <p:cNvSpPr/>
          <p:nvPr/>
        </p:nvSpPr>
        <p:spPr>
          <a:xfrm>
            <a:off x="5009450" y="2048475"/>
            <a:ext cx="7200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6"/>
          <p:cNvSpPr txBox="1"/>
          <p:nvPr/>
        </p:nvSpPr>
        <p:spPr>
          <a:xfrm>
            <a:off x="5051451" y="2048550"/>
            <a:ext cx="6360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Sales Budget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06" name="Google Shape;506;p16"/>
          <p:cNvSpPr/>
          <p:nvPr/>
        </p:nvSpPr>
        <p:spPr>
          <a:xfrm>
            <a:off x="4627421" y="38969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6"/>
          <p:cNvSpPr/>
          <p:nvPr/>
        </p:nvSpPr>
        <p:spPr>
          <a:xfrm>
            <a:off x="5415921" y="38969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6"/>
          <p:cNvSpPr/>
          <p:nvPr/>
        </p:nvSpPr>
        <p:spPr>
          <a:xfrm>
            <a:off x="6185921" y="38969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6"/>
          <p:cNvSpPr txBox="1"/>
          <p:nvPr/>
        </p:nvSpPr>
        <p:spPr>
          <a:xfrm>
            <a:off x="2781100" y="3941700"/>
            <a:ext cx="182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800"/>
              <a:buFont typeface="Calibri"/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75</a:t>
            </a:r>
            <a:r>
              <a:rPr lang="en" sz="700" i="0" u="none" strike="noStrike" cap="none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%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10" name="Google Shape;510;p16"/>
          <p:cNvSpPr txBox="1"/>
          <p:nvPr/>
        </p:nvSpPr>
        <p:spPr>
          <a:xfrm>
            <a:off x="3023093" y="3941694"/>
            <a:ext cx="20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723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wks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11" name="Google Shape;511;p16"/>
          <p:cNvSpPr txBox="1"/>
          <p:nvPr/>
        </p:nvSpPr>
        <p:spPr>
          <a:xfrm>
            <a:off x="3850773" y="3811975"/>
            <a:ext cx="125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723"/>
              </a:buClr>
              <a:buSzPts val="800"/>
              <a:buFont typeface="Calibri"/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22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2" name="Google Shape;512;p16"/>
          <p:cNvSpPr txBox="1"/>
          <p:nvPr/>
        </p:nvSpPr>
        <p:spPr>
          <a:xfrm>
            <a:off x="3850768" y="3941694"/>
            <a:ext cx="20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723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wks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13" name="Google Shape;513;p16"/>
          <p:cNvSpPr/>
          <p:nvPr/>
        </p:nvSpPr>
        <p:spPr>
          <a:xfrm>
            <a:off x="8007271" y="3896888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6"/>
          <p:cNvSpPr/>
          <p:nvPr/>
        </p:nvSpPr>
        <p:spPr>
          <a:xfrm>
            <a:off x="8664346" y="38969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5" name="Google Shape;515;p16"/>
          <p:cNvCxnSpPr/>
          <p:nvPr/>
        </p:nvCxnSpPr>
        <p:spPr>
          <a:xfrm>
            <a:off x="1999050" y="1426375"/>
            <a:ext cx="0" cy="32283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16" name="Google Shape;5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" y="4919825"/>
            <a:ext cx="699000" cy="1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Bildschirmpräsentation (16:9)</PresentationFormat>
  <Paragraphs>59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Open Sans</vt:lpstr>
      <vt:lpstr>Open Sans SemiBold</vt:lpstr>
      <vt:lpstr>Open Sans Medium</vt:lpstr>
      <vt:lpstr>Poppins Medium</vt:lpstr>
      <vt:lpstr>Poppins SemiBold</vt:lpstr>
      <vt:lpstr>Arial</vt:lpstr>
      <vt:lpstr>Calibri</vt:lpstr>
      <vt:lpstr>Simple Light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Sophia Hübner</cp:lastModifiedBy>
  <cp:revision>2</cp:revision>
  <dcterms:modified xsi:type="dcterms:W3CDTF">2024-09-30T12:48:34Z</dcterms:modified>
</cp:coreProperties>
</file>